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FDD"/>
          </a:solidFill>
        </a:fill>
      </a:tcStyle>
    </a:wholeTbl>
    <a:band2H>
      <a:tcTxStyle/>
      <a:tcStyle>
        <a:tcBdr/>
        <a:fill>
          <a:solidFill>
            <a:srgbClr val="EEF0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FDD"/>
          </a:solidFill>
        </a:fill>
      </a:tcStyle>
    </a:wholeTbl>
    <a:band2H>
      <a:tcTxStyle/>
      <a:tcStyle>
        <a:tcBdr/>
        <a:fill>
          <a:solidFill>
            <a:srgbClr val="EEF0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E3CF"/>
          </a:solidFill>
        </a:fill>
      </a:tcStyle>
    </a:wholeTbl>
    <a:band2H>
      <a:tcTxStyle/>
      <a:tcStyle>
        <a:tcBdr/>
        <a:fill>
          <a:solidFill>
            <a:srgbClr val="F2F1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3D4"/>
          </a:solidFill>
        </a:fill>
      </a:tcStyle>
    </a:wholeTbl>
    <a:band2H>
      <a:tcTxStyle/>
      <a:tcStyle>
        <a:tcBdr/>
        <a:fill>
          <a:solidFill>
            <a:srgbClr val="EBEAEB"/>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87107"/>
  </p:normalViewPr>
  <p:slideViewPr>
    <p:cSldViewPr snapToGrid="0">
      <p:cViewPr varScale="1">
        <p:scale>
          <a:sx n="90" d="100"/>
          <a:sy n="90" d="100"/>
        </p:scale>
        <p:origin x="1192"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Studies show substantial percentage of pregnancies are lost prior to being clinically recognized.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Shape 293"/>
          <p:cNvSpPr>
            <a:spLocks noGrp="1" noRot="1" noChangeAspect="1"/>
          </p:cNvSpPr>
          <p:nvPr>
            <p:ph type="sldImg"/>
          </p:nvPr>
        </p:nvSpPr>
        <p:spPr>
          <a:prstGeom prst="rect">
            <a:avLst/>
          </a:prstGeom>
        </p:spPr>
        <p:txBody>
          <a:bodyPr/>
          <a:lstStyle/>
          <a:p>
            <a:endParaRPr/>
          </a:p>
        </p:txBody>
      </p:sp>
      <p:sp>
        <p:nvSpPr>
          <p:cNvPr id="294" name="Shape 294"/>
          <p:cNvSpPr>
            <a:spLocks noGrp="1"/>
          </p:cNvSpPr>
          <p:nvPr>
            <p:ph type="body" sz="quarter" idx="1"/>
          </p:nvPr>
        </p:nvSpPr>
        <p:spPr>
          <a:prstGeom prst="rect">
            <a:avLst/>
          </a:prstGeom>
        </p:spPr>
        <p:txBody>
          <a:bodyPr/>
          <a:lstStyle/>
          <a:p>
            <a:r>
              <a:t>It’s a great option for women who want to do something, but avoid surgery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endParaRPr/>
          </a:p>
        </p:txBody>
      </p:sp>
      <p:sp>
        <p:nvSpPr>
          <p:cNvPr id="313" name="Shape 313"/>
          <p:cNvSpPr>
            <a:spLocks noGrp="1"/>
          </p:cNvSpPr>
          <p:nvPr>
            <p:ph type="body" sz="quarter" idx="1"/>
          </p:nvPr>
        </p:nvSpPr>
        <p:spPr>
          <a:prstGeom prst="rect">
            <a:avLst/>
          </a:prstGeom>
        </p:spPr>
        <p:txBody>
          <a:bodyPr/>
          <a:lstStyle/>
          <a:p>
            <a:pPr marL="120315" indent="-120315">
              <a:buSzPct val="100000"/>
              <a:buChar char="-"/>
            </a:pPr>
            <a:r>
              <a:t>Many of you are likely aware of the 2018 study published in the NEJM by Cori Schreiber out of UPENN that has changed the standard of care for medical management of first trimester miscarriage. </a:t>
            </a:r>
          </a:p>
          <a:p>
            <a:pPr marL="120315" indent="-120315">
              <a:buSzPct val="100000"/>
              <a:buChar char="-"/>
            </a:pPr>
            <a:r>
              <a:t>In various hospitals we’ve visited, the OBGYN departments are advocating for increased mifepristone availability in the ED to be able to use it for medical management of miscarriage. Some getting pushback, seen as abortion drug?</a:t>
            </a:r>
          </a:p>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p>
            <a:r>
              <a:t>Why not just add mife?  Expensive, less available.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Shape 361"/>
          <p:cNvSpPr>
            <a:spLocks noGrp="1" noRot="1" noChangeAspect="1"/>
          </p:cNvSpPr>
          <p:nvPr>
            <p:ph type="sldImg"/>
          </p:nvPr>
        </p:nvSpPr>
        <p:spPr>
          <a:prstGeom prst="rect">
            <a:avLst/>
          </a:prstGeom>
        </p:spPr>
        <p:txBody>
          <a:bodyPr/>
          <a:lstStyle/>
          <a:p>
            <a:endParaRPr/>
          </a:p>
        </p:txBody>
      </p:sp>
      <p:sp>
        <p:nvSpPr>
          <p:cNvPr id="362" name="Shape 362"/>
          <p:cNvSpPr>
            <a:spLocks noGrp="1"/>
          </p:cNvSpPr>
          <p:nvPr>
            <p:ph type="body" sz="quarter" idx="1"/>
          </p:nvPr>
        </p:nvSpPr>
        <p:spPr>
          <a:prstGeom prst="rect">
            <a:avLst/>
          </a:prstGeom>
        </p:spPr>
        <p:txBody>
          <a:bodyPr/>
          <a:lstStyle/>
          <a:p>
            <a:r>
              <a:t>No published data on need for ppx abx in EPL management.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hape 366"/>
          <p:cNvSpPr>
            <a:spLocks noGrp="1" noRot="1" noChangeAspect="1"/>
          </p:cNvSpPr>
          <p:nvPr>
            <p:ph type="sldImg"/>
          </p:nvPr>
        </p:nvSpPr>
        <p:spPr>
          <a:prstGeom prst="rect">
            <a:avLst/>
          </a:prstGeom>
        </p:spPr>
        <p:txBody>
          <a:bodyPr/>
          <a:lstStyle/>
          <a:p>
            <a:endParaRPr/>
          </a:p>
        </p:txBody>
      </p:sp>
      <p:sp>
        <p:nvSpPr>
          <p:cNvPr id="367" name="Shape 367"/>
          <p:cNvSpPr>
            <a:spLocks noGrp="1"/>
          </p:cNvSpPr>
          <p:nvPr>
            <p:ph type="body" sz="quarter" idx="1"/>
          </p:nvPr>
        </p:nvSpPr>
        <p:spPr>
          <a:prstGeom prst="rect">
            <a:avLst/>
          </a:prstGeom>
        </p:spPr>
        <p:txBody>
          <a:bodyPr/>
          <a:lstStyle/>
          <a:p>
            <a:r>
              <a:t>Patients randomly assigned to miso vs. D&amp;C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hape 380"/>
          <p:cNvSpPr>
            <a:spLocks noGrp="1" noRot="1" noChangeAspect="1"/>
          </p:cNvSpPr>
          <p:nvPr>
            <p:ph type="sldImg"/>
          </p:nvPr>
        </p:nvSpPr>
        <p:spPr>
          <a:prstGeom prst="rect">
            <a:avLst/>
          </a:prstGeom>
        </p:spPr>
        <p:txBody>
          <a:bodyPr/>
          <a:lstStyle/>
          <a:p>
            <a:endParaRPr/>
          </a:p>
        </p:txBody>
      </p:sp>
      <p:sp>
        <p:nvSpPr>
          <p:cNvPr id="381" name="Shape 381"/>
          <p:cNvSpPr>
            <a:spLocks noGrp="1"/>
          </p:cNvSpPr>
          <p:nvPr>
            <p:ph type="body" sz="quarter" idx="1"/>
          </p:nvPr>
        </p:nvSpPr>
        <p:spPr>
          <a:prstGeom prst="rect">
            <a:avLst/>
          </a:prstGeom>
        </p:spPr>
        <p:txBody>
          <a:bodyPr/>
          <a:lstStyle/>
          <a:p>
            <a:pPr marL="234867" indent="-234867">
              <a:lnSpc>
                <a:spcPct val="80000"/>
              </a:lnSpc>
              <a:spcBef>
                <a:spcPts val="300"/>
              </a:spcBef>
              <a:defRPr sz="1000"/>
            </a:pPr>
            <a:r>
              <a:t>CORE SLIDE</a:t>
            </a:r>
          </a:p>
          <a:p>
            <a:pPr marL="234867" indent="-234867">
              <a:lnSpc>
                <a:spcPct val="80000"/>
              </a:lnSpc>
              <a:spcBef>
                <a:spcPts val="300"/>
              </a:spcBef>
              <a:buSzPct val="100000"/>
              <a:buChar char="•"/>
              <a:defRPr sz="1000"/>
            </a:pPr>
            <a:r>
              <a:t>NPO means nothing by mouth (fasting requirements).</a:t>
            </a:r>
          </a:p>
          <a:p>
            <a:pPr marL="234867" indent="-234867">
              <a:lnSpc>
                <a:spcPct val="80000"/>
              </a:lnSpc>
              <a:spcBef>
                <a:spcPts val="300"/>
              </a:spcBef>
              <a:buSzPct val="100000"/>
              <a:buChar char="•"/>
              <a:defRPr sz="1000"/>
            </a:pPr>
            <a:r>
              <a:t>Providing miscarriage management in the office has benefits for both the patient and the clinician. </a:t>
            </a:r>
          </a:p>
          <a:p>
            <a:pPr marL="354729" lvl="1" indent="-234867">
              <a:lnSpc>
                <a:spcPct val="80000"/>
              </a:lnSpc>
              <a:spcBef>
                <a:spcPts val="300"/>
              </a:spcBef>
              <a:buSzPct val="100000"/>
              <a:buAutoNum type="arabicPeriod"/>
              <a:defRPr sz="1000"/>
            </a:pPr>
            <a:r>
              <a:t>Avoidance of repeated exams: When women present to the emergency room (ER) with signs and symptoms of a miscarriage, they may be put through many pelvic exams (first the ER resident, then the ER attending, often followed by the gyn resident and then the gyn attending—none of whom are usually the woman’s own physician). In a clinic setting, the woman usually undergoes one exam--by her own doctor, midwife, or nurse practitioner.</a:t>
            </a:r>
          </a:p>
          <a:p>
            <a:pPr marL="354729" lvl="1" indent="-234867">
              <a:lnSpc>
                <a:spcPct val="80000"/>
              </a:lnSpc>
              <a:spcBef>
                <a:spcPts val="300"/>
              </a:spcBef>
              <a:buSzPct val="100000"/>
              <a:buAutoNum type="arabicPeriod"/>
              <a:defRPr sz="1000"/>
            </a:pPr>
            <a:r>
              <a:t>Long waits in the hospital: Women undergoing miscarriages are usually not acutely ill. Both in the emergency room as well as in the operating room, they usually receive care only after sicker patients have already been treated. Patients who received care in the hospital reported dissatisfaction with the fact that “miscarriage was not perceived by medical staff as important or an emergency” (Lee 1996). Women do not like these long waits. </a:t>
            </a:r>
          </a:p>
          <a:p>
            <a:pPr marL="354729" lvl="1" indent="-234867">
              <a:lnSpc>
                <a:spcPct val="80000"/>
              </a:lnSpc>
              <a:spcBef>
                <a:spcPts val="300"/>
              </a:spcBef>
              <a:buSzPct val="100000"/>
              <a:buAutoNum type="arabicPeriod"/>
              <a:defRPr sz="1000"/>
            </a:pPr>
            <a:r>
              <a:t>Impersonal, mechanized environment in the operating room: The operating room environment is extremely high-tech and mechanized. Patients undergoing procedures in the operating room must adhere to strict protocols; this can be frustrating and intimidating for patients.</a:t>
            </a:r>
          </a:p>
          <a:p>
            <a:pPr marL="234867" indent="-234867">
              <a:lnSpc>
                <a:spcPct val="80000"/>
              </a:lnSpc>
              <a:spcBef>
                <a:spcPts val="300"/>
              </a:spcBef>
              <a:defRPr sz="1000"/>
            </a:pPr>
            <a:r>
              <a:t>Source:</a:t>
            </a:r>
          </a:p>
          <a:p>
            <a:pPr marL="234867" indent="-234867">
              <a:lnSpc>
                <a:spcPct val="80000"/>
              </a:lnSpc>
              <a:spcBef>
                <a:spcPts val="300"/>
              </a:spcBef>
              <a:defRPr sz="1000"/>
            </a:pPr>
            <a:r>
              <a:t>Lee C, Slade P. Miscarriage as a traumatic event: a review of the literature and new implications for intervention. J Psychosom Res 1996;40(3):235–244.</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a:spLocks noGrp="1" noRot="1" noChangeAspect="1"/>
          </p:cNvSpPr>
          <p:nvPr>
            <p:ph type="sldImg"/>
          </p:nvPr>
        </p:nvSpPr>
        <p:spPr>
          <a:prstGeom prst="rect">
            <a:avLst/>
          </a:prstGeom>
        </p:spPr>
        <p:txBody>
          <a:bodyPr/>
          <a:lstStyle/>
          <a:p>
            <a:endParaRPr/>
          </a:p>
        </p:txBody>
      </p:sp>
      <p:sp>
        <p:nvSpPr>
          <p:cNvPr id="388" name="Shape 388"/>
          <p:cNvSpPr>
            <a:spLocks noGrp="1"/>
          </p:cNvSpPr>
          <p:nvPr>
            <p:ph type="body" sz="quarter" idx="1"/>
          </p:nvPr>
        </p:nvSpPr>
        <p:spPr>
          <a:prstGeom prst="rect">
            <a:avLst/>
          </a:prstGeom>
        </p:spPr>
        <p:txBody>
          <a:bodyPr/>
          <a:lstStyle/>
          <a:p>
            <a:pPr marL="234867" indent="-234867">
              <a:lnSpc>
                <a:spcPct val="80000"/>
              </a:lnSpc>
              <a:spcBef>
                <a:spcPts val="300"/>
              </a:spcBef>
              <a:defRPr sz="1000"/>
            </a:pPr>
            <a:r>
              <a:t>CORE SLIDE</a:t>
            </a:r>
          </a:p>
          <a:p>
            <a:pPr marL="234867" indent="-234867">
              <a:lnSpc>
                <a:spcPct val="80000"/>
              </a:lnSpc>
              <a:spcBef>
                <a:spcPts val="300"/>
              </a:spcBef>
              <a:buSzPct val="100000"/>
              <a:buChar char="•"/>
              <a:defRPr sz="1000"/>
            </a:pPr>
            <a:r>
              <a:t>NPO means nothing by mouth (fasting requirements).</a:t>
            </a:r>
          </a:p>
          <a:p>
            <a:pPr marL="234867" indent="-234867">
              <a:lnSpc>
                <a:spcPct val="80000"/>
              </a:lnSpc>
              <a:spcBef>
                <a:spcPts val="300"/>
              </a:spcBef>
              <a:buSzPct val="100000"/>
              <a:buChar char="•"/>
              <a:defRPr sz="1000"/>
            </a:pPr>
            <a:r>
              <a:t>Providing miscarriage management in the office has benefits for both the patient and the clinician. </a:t>
            </a:r>
          </a:p>
          <a:p>
            <a:pPr marL="354729" lvl="1" indent="-234867">
              <a:lnSpc>
                <a:spcPct val="80000"/>
              </a:lnSpc>
              <a:spcBef>
                <a:spcPts val="300"/>
              </a:spcBef>
              <a:buSzPct val="100000"/>
              <a:buAutoNum type="arabicPeriod"/>
              <a:defRPr sz="1000"/>
            </a:pPr>
            <a:r>
              <a:t>Avoidance of repeated exams: When women present to the emergency room (ER) with signs and symptoms of a miscarriage, they may be put through many pelvic exams (first the ER resident, then the ER attending, often followed by the gyn resident and then the gyn attending—none of whom are usually the woman’s own physician). In a clinic setting, the woman usually undergoes one exam--by her own doctor, midwife, or nurse practitioner.</a:t>
            </a:r>
          </a:p>
          <a:p>
            <a:pPr marL="354729" lvl="1" indent="-234867">
              <a:lnSpc>
                <a:spcPct val="80000"/>
              </a:lnSpc>
              <a:spcBef>
                <a:spcPts val="300"/>
              </a:spcBef>
              <a:buSzPct val="100000"/>
              <a:buAutoNum type="arabicPeriod"/>
              <a:defRPr sz="1000"/>
            </a:pPr>
            <a:r>
              <a:t>Long waits in the hospital: Women undergoing miscarriages are usually not acutely ill. Both in the emergency room as well as in the operating room, they usually receive care only after sicker patients have already been treated. Patients who received care in the hospital reported dissatisfaction with the fact that “miscarriage was not perceived by medical staff as important or an emergency” (Lee 1996). Women do not like these long waits. </a:t>
            </a:r>
          </a:p>
          <a:p>
            <a:pPr marL="354729" lvl="1" indent="-234867">
              <a:lnSpc>
                <a:spcPct val="80000"/>
              </a:lnSpc>
              <a:spcBef>
                <a:spcPts val="300"/>
              </a:spcBef>
              <a:buSzPct val="100000"/>
              <a:buAutoNum type="arabicPeriod"/>
              <a:defRPr sz="1000"/>
            </a:pPr>
            <a:r>
              <a:t>Impersonal, mechanized environment in the operating room: The operating room environment is extremely high-tech and mechanized. Patients undergoing procedures in the operating room must adhere to strict protocols; this can be frustrating and intimidating for patients.</a:t>
            </a:r>
          </a:p>
          <a:p>
            <a:pPr marL="234867" indent="-234867">
              <a:lnSpc>
                <a:spcPct val="80000"/>
              </a:lnSpc>
              <a:spcBef>
                <a:spcPts val="300"/>
              </a:spcBef>
              <a:defRPr sz="1000"/>
            </a:pPr>
            <a:r>
              <a:t>Source:</a:t>
            </a:r>
          </a:p>
          <a:p>
            <a:pPr marL="234867" indent="-234867">
              <a:lnSpc>
                <a:spcPct val="80000"/>
              </a:lnSpc>
              <a:spcBef>
                <a:spcPts val="300"/>
              </a:spcBef>
              <a:defRPr sz="1000"/>
            </a:pPr>
            <a:r>
              <a:t>Lee C, Slade P. Miscarriage as a traumatic event: a review of the literature and new implications for intervention. J Psychosom Res 1996;40(3):235–244.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pPr>
              <a:spcBef>
                <a:spcPts val="500"/>
              </a:spcBef>
              <a:defRPr sz="1500"/>
            </a:pPr>
            <a:r>
              <a:t>EM providers already perform procedures with higher complication rates (AND we perform conscious sedation also for shoulder /hip dislocations, fracture reductions,- MUA complications range from 0 - 0.11%; the most common complication is uterine perforation.</a:t>
            </a:r>
          </a:p>
          <a:p>
            <a:pPr marL="277233" indent="-277233">
              <a:spcBef>
                <a:spcPts val="500"/>
              </a:spcBef>
              <a:buSzPct val="75000"/>
              <a:buChar char="-"/>
              <a:defRPr sz="1500"/>
            </a:pPr>
            <a:r>
              <a:t>The only published study evaluating MUAs performed in an ED had a procedural complication rate of zero </a:t>
            </a:r>
          </a:p>
          <a:p>
            <a:pPr marL="277233" indent="-277233">
              <a:spcBef>
                <a:spcPts val="500"/>
              </a:spcBef>
              <a:buSzPct val="75000"/>
              <a:buChar char="-"/>
              <a:defRPr sz="1500"/>
            </a:pPr>
            <a:r>
              <a:t>Prevent hospital admissionsIn ED we commonly perform more technically difficult procedures with higher complication rates:</a:t>
            </a:r>
          </a:p>
          <a:p>
            <a:pPr>
              <a:spcBef>
                <a:spcPts val="500"/>
              </a:spcBef>
              <a:defRPr sz="1500" b="1" u="sng"/>
            </a:pPr>
            <a:r>
              <a:t>10%</a:t>
            </a:r>
            <a:r>
              <a:rPr b="0"/>
              <a:t>: Chest tube</a:t>
            </a:r>
            <a:r>
              <a:rPr b="0" u="none"/>
              <a:t> placement (3-10%, injuries of the lung, intercostal/intrathoracic vasculature, esophagus, stomach, liver, spleen, diaphragm, major blood vessels, and even cardiac structures</a:t>
            </a:r>
          </a:p>
          <a:p>
            <a:pPr>
              <a:spcBef>
                <a:spcPts val="500"/>
              </a:spcBef>
              <a:defRPr sz="1500" b="1" u="sng"/>
            </a:pPr>
            <a:r>
              <a:t>2%</a:t>
            </a:r>
            <a:r>
              <a:rPr b="0"/>
              <a:t>: Pericardiocentesis </a:t>
            </a:r>
            <a:r>
              <a:rPr b="0" u="none"/>
              <a:t>(1-2% complications, mortality, cardiac arrest, cardiac perforation leading to tamponade, pericardial/epicardial thrombus, cardiac chamber laceration requiring surgery, injury to an intercostal vessel, pneumothorax requiring chest tube placement, ventricular tachycardia, pulmonary edema and local/systemic infection</a:t>
            </a:r>
          </a:p>
          <a:p>
            <a:pPr>
              <a:spcBef>
                <a:spcPts val="500"/>
              </a:spcBef>
              <a:defRPr sz="1500" b="1" u="sng"/>
            </a:pPr>
            <a:r>
              <a:t>7%</a:t>
            </a:r>
            <a:r>
              <a:rPr b="0"/>
              <a:t>: Thoracentesis</a:t>
            </a:r>
            <a:r>
              <a:rPr b="0" u="none"/>
              <a:t> (3-7% risk PTX, &lt; 1% HTX and REPE)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noRot="1" noChangeAspect="1"/>
          </p:cNvSpPr>
          <p:nvPr>
            <p:ph type="sldImg"/>
          </p:nvPr>
        </p:nvSpPr>
        <p:spPr>
          <a:prstGeom prst="rect">
            <a:avLst/>
          </a:prstGeom>
        </p:spPr>
        <p:txBody>
          <a:bodyPr/>
          <a:lstStyle/>
          <a:p>
            <a:endParaRPr/>
          </a:p>
        </p:txBody>
      </p:sp>
      <p:sp>
        <p:nvSpPr>
          <p:cNvPr id="411" name="Shape 411"/>
          <p:cNvSpPr>
            <a:spLocks noGrp="1"/>
          </p:cNvSpPr>
          <p:nvPr>
            <p:ph type="body" sz="quarter" idx="1"/>
          </p:nvPr>
        </p:nvSpPr>
        <p:spPr>
          <a:prstGeom prst="rect">
            <a:avLst/>
          </a:prstGeom>
        </p:spPr>
        <p:txBody>
          <a:bodyPr/>
          <a:lstStyle/>
          <a:p>
            <a:pPr>
              <a:spcBef>
                <a:spcPts val="300"/>
              </a:spcBef>
              <a:defRPr sz="1000"/>
            </a:pPr>
            <a:r>
              <a:t>CORE SLIDE</a:t>
            </a:r>
          </a:p>
          <a:p>
            <a:pPr>
              <a:spcBef>
                <a:spcPts val="300"/>
              </a:spcBef>
              <a:buSzPct val="100000"/>
              <a:buChar char="•"/>
              <a:defRPr sz="1000"/>
            </a:pPr>
            <a:r>
              <a:t>Before uterine aspiration, any life-threatening conditions should be addressed immediately. </a:t>
            </a:r>
          </a:p>
          <a:p>
            <a:pPr>
              <a:spcBef>
                <a:spcPts val="300"/>
              </a:spcBef>
              <a:buSzPct val="100000"/>
              <a:buChar char="•"/>
              <a:defRPr sz="1000"/>
            </a:pPr>
            <a:r>
              <a:t>Life-threatening conditions include: shock, hemorrhage, cervical or pelvic infection, sepsis, perforation, or abdominal injury as may occur with incomplete abortion or with clandestine abortion. Uterine aspiration with MVA is often an important component of definitive management in these cases, and once the patient is stabilized, the procedure should not be delayed.  </a:t>
            </a:r>
          </a:p>
          <a:p>
            <a:pPr>
              <a:defRPr sz="1000"/>
            </a:pPr>
            <a:endParaRPr/>
          </a:p>
          <a:p>
            <a:pPr>
              <a:spcBef>
                <a:spcPts val="300"/>
              </a:spcBef>
              <a:defRPr sz="1000"/>
            </a:pPr>
            <a:r>
              <a:t>Source:</a:t>
            </a:r>
          </a:p>
          <a:p>
            <a:pPr>
              <a:spcBef>
                <a:spcPts val="300"/>
              </a:spcBef>
              <a:defRPr sz="1000"/>
            </a:pPr>
            <a:r>
              <a:t>Ipas Gynecological Aspiration System. MVA Label. U.S. English. 2004</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a:spLocks noGrp="1" noRot="1" noChangeAspect="1"/>
          </p:cNvSpPr>
          <p:nvPr>
            <p:ph type="sldImg"/>
          </p:nvPr>
        </p:nvSpPr>
        <p:spPr>
          <a:prstGeom prst="rect">
            <a:avLst/>
          </a:prstGeom>
        </p:spPr>
        <p:txBody>
          <a:bodyPr/>
          <a:lstStyle/>
          <a:p>
            <a:endParaRPr/>
          </a:p>
        </p:txBody>
      </p:sp>
      <p:sp>
        <p:nvSpPr>
          <p:cNvPr id="421" name="Shape 421"/>
          <p:cNvSpPr>
            <a:spLocks noGrp="1"/>
          </p:cNvSpPr>
          <p:nvPr>
            <p:ph type="body" sz="quarter" idx="1"/>
          </p:nvPr>
        </p:nvSpPr>
        <p:spPr>
          <a:prstGeom prst="rect">
            <a:avLst/>
          </a:prstGeom>
        </p:spPr>
        <p:txBody>
          <a:bodyPr/>
          <a:lstStyle/>
          <a:p>
            <a:pPr>
              <a:spcBef>
                <a:spcPts val="0"/>
              </a:spcBef>
              <a:defRPr u="sng"/>
            </a:pPr>
            <a:r>
              <a:t>Talking Points </a:t>
            </a:r>
          </a:p>
          <a:p>
            <a:pPr>
              <a:spcBef>
                <a:spcPts val="0"/>
              </a:spcBef>
              <a:buSzPct val="100000"/>
              <a:buChar char="•"/>
            </a:pPr>
            <a:r>
              <a:t>Using a 60-mL receptacle, the aspirator provides identical suction pressure (26 inches of mercury) to an electric pump until approximately 80% capacity. The aspirator can be quickly emptied and reused if more capacity is needed. It is portable and small. These qualities make it very practical for a variety of settings, including an office, emergency room, and hospital-based location.</a:t>
            </a:r>
          </a:p>
          <a:p>
            <a:pPr>
              <a:spcBef>
                <a:spcPts val="0"/>
              </a:spcBef>
              <a:buSzPct val="100000"/>
              <a:buChar char="•"/>
              <a:defRPr i="1"/>
            </a:pPr>
            <a:r>
              <a:t>NOTE TO SPEAKER: </a:t>
            </a:r>
            <a:r>
              <a:rPr i="0"/>
              <a:t>Hold up the instrument here and demonstrate vacuum on a finger or palm of hand. Explain that vacuum is produced by locking the valves, which seals off one end of the aspirator, and then withdrawing the plunger.</a:t>
            </a:r>
          </a:p>
          <a:p>
            <a:pPr>
              <a:spcBef>
                <a:spcPts val="0"/>
              </a:spcBef>
            </a:pPr>
            <a:endParaRPr i="1"/>
          </a:p>
          <a:p>
            <a:pPr>
              <a:spcBef>
                <a:spcPts val="0"/>
              </a:spcBef>
              <a:defRPr u="sng"/>
            </a:pPr>
            <a:r>
              <a:t>References</a:t>
            </a:r>
          </a:p>
          <a:p>
            <a:pPr>
              <a:spcBef>
                <a:spcPts val="0"/>
              </a:spcBef>
              <a:buSzPct val="100000"/>
              <a:buChar char="•"/>
            </a:pPr>
            <a:r>
              <a:t>Creinin MD, Schwartz JL, Guido RS, Pymar HC. Early pregnancy failure—current management concepts. </a:t>
            </a:r>
            <a:r>
              <a:rPr i="1"/>
              <a:t>Obstet Gynecol Surv.</a:t>
            </a:r>
            <a:r>
              <a:t> 2001;56(2):105–13.</a:t>
            </a:r>
          </a:p>
          <a:p>
            <a:pPr>
              <a:spcBef>
                <a:spcPts val="0"/>
              </a:spcBef>
              <a:buSzPct val="100000"/>
              <a:buChar char="•"/>
            </a:pPr>
            <a:r>
              <a:t>Goldberg AB, Dean G, Kang MS, Youssof S, Darney P. Manual versus electric vacuum aspiration for early first-trimester abortion: a controlled study of complication rates. </a:t>
            </a:r>
            <a:r>
              <a:rPr i="1"/>
              <a:t>Obstet Gynecol.</a:t>
            </a:r>
            <a:r>
              <a:t> 2004;103:101–7.</a:t>
            </a:r>
          </a:p>
          <a:p>
            <a:pPr>
              <a:spcBef>
                <a:spcPts val="0"/>
              </a:spcBef>
              <a:buSzPct val="100000"/>
              <a:buChar char="•"/>
            </a:pPr>
            <a:r>
              <a:t>Hemlin J, Moller B. Manual vacuum aspiration, a safe and effective alternative in early pregnancy termination. </a:t>
            </a:r>
            <a:r>
              <a:rPr i="1"/>
              <a:t>Acta Obstet Gynecol Scand.</a:t>
            </a:r>
            <a:r>
              <a:t> 2001;80:563–67.</a:t>
            </a:r>
          </a:p>
          <a:p>
            <a:pPr>
              <a:spcBef>
                <a:spcPts val="0"/>
              </a:spcBef>
            </a:pPr>
            <a:endParaRPr/>
          </a:p>
          <a:p>
            <a:pPr>
              <a:spcBef>
                <a:spcPts val="0"/>
              </a:spcBef>
            </a:pPr>
            <a:r>
              <a:t>- - -</a:t>
            </a:r>
          </a:p>
          <a:p>
            <a:pPr>
              <a:spcBef>
                <a:spcPts val="0"/>
              </a:spcBef>
            </a:pPr>
            <a:r>
              <a:t>Original content for this slide submitted by the ARHP Clinical Advisory Committee for the </a:t>
            </a:r>
            <a:r>
              <a:rPr i="1"/>
              <a:t>Manual Vacuum Aspiration Education Partnership Project </a:t>
            </a:r>
            <a:r>
              <a:t>in December 2004. Original funding received from Ipas and the John Merck Fund through an unrestricted educational grant. Last reviewed/updated by the ARHP Clinical Advisory Committee for the </a:t>
            </a:r>
            <a:r>
              <a:rPr i="1"/>
              <a:t>Manual Vacuum Aspiration Education Partnership Project</a:t>
            </a:r>
            <a:r>
              <a:t> in October 2007. This slide is available at www.arhp.org/core.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pPr>
              <a:spcBef>
                <a:spcPts val="600"/>
              </a:spcBef>
              <a:defRPr sz="1400"/>
            </a:pPr>
            <a:r>
              <a:t>As an emergency physician, I hope to bring my specialty’s perspective on the topic of miscarriage today. Or at least the perspective of some emergency physicians, we all practice with variable views of our role in miscarriage care, and what we consider to be an “emergency.”  </a:t>
            </a:r>
          </a:p>
          <a:p>
            <a:pPr>
              <a:spcBef>
                <a:spcPts val="600"/>
              </a:spcBef>
              <a:defRPr sz="1400"/>
            </a:pPr>
            <a:r>
              <a:t>Motivation for most of us to go into the field of emergency medicine comes from high stakes critical care cases: Dismemberment. Precariously placed weapons. Psychiatric instability. Resuscitative hysterotomies AKA perimortem C section. Traumas. Thoracotomies.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a:spLocks noGrp="1" noRot="1" noChangeAspect="1"/>
          </p:cNvSpPr>
          <p:nvPr>
            <p:ph type="sldImg"/>
          </p:nvPr>
        </p:nvSpPr>
        <p:spPr>
          <a:prstGeom prst="rect">
            <a:avLst/>
          </a:prstGeom>
        </p:spPr>
        <p:txBody>
          <a:bodyPr/>
          <a:lstStyle/>
          <a:p>
            <a:endParaRPr/>
          </a:p>
        </p:txBody>
      </p:sp>
      <p:sp>
        <p:nvSpPr>
          <p:cNvPr id="428" name="Shape 428"/>
          <p:cNvSpPr>
            <a:spLocks noGrp="1"/>
          </p:cNvSpPr>
          <p:nvPr>
            <p:ph type="body" sz="quarter" idx="1"/>
          </p:nvPr>
        </p:nvSpPr>
        <p:spPr>
          <a:prstGeom prst="rect">
            <a:avLst/>
          </a:prstGeom>
        </p:spPr>
        <p:txBody>
          <a:bodyPr/>
          <a:lstStyle/>
          <a:p>
            <a:pPr>
              <a:spcBef>
                <a:spcPts val="0"/>
              </a:spcBef>
              <a:defRPr u="sng"/>
            </a:pPr>
            <a:r>
              <a:t>Talking Points</a:t>
            </a:r>
          </a:p>
          <a:p>
            <a:pPr>
              <a:spcBef>
                <a:spcPts val="0"/>
              </a:spcBef>
              <a:buSzPct val="100000"/>
              <a:buChar char="•"/>
            </a:pPr>
            <a:r>
              <a:t>This slide shows supplies needed to perform MVA procedures. </a:t>
            </a:r>
          </a:p>
          <a:p>
            <a:pPr>
              <a:spcBef>
                <a:spcPts val="0"/>
              </a:spcBef>
              <a:buSzPct val="100000"/>
              <a:buChar char="•"/>
            </a:pPr>
            <a:r>
              <a:t>The aspirator shown on the right is a double-valve syringe. </a:t>
            </a:r>
          </a:p>
          <a:p>
            <a:pPr>
              <a:spcBef>
                <a:spcPts val="0"/>
              </a:spcBef>
              <a:buSzPct val="100000"/>
              <a:buChar char="•"/>
            </a:pPr>
            <a:r>
              <a:t>Refer to directions for use with each manufacturer’s product.</a:t>
            </a:r>
          </a:p>
          <a:p>
            <a:pPr>
              <a:spcBef>
                <a:spcPts val="0"/>
              </a:spcBef>
            </a:pPr>
            <a:endParaRPr/>
          </a:p>
          <a:p>
            <a:pPr>
              <a:spcBef>
                <a:spcPts val="0"/>
              </a:spcBef>
            </a:pPr>
            <a:r>
              <a:t>- - -</a:t>
            </a:r>
          </a:p>
          <a:p>
            <a:pPr>
              <a:spcBef>
                <a:spcPts val="0"/>
              </a:spcBef>
            </a:pPr>
            <a:r>
              <a:t>Original content for this slide submitted by the ARHP Clinical Advisory Committee for the </a:t>
            </a:r>
            <a:r>
              <a:rPr i="1"/>
              <a:t>Manual Vacuum Aspiration Education Partnership Project </a:t>
            </a:r>
            <a:r>
              <a:t>in December 2004. Original funding received from Ipas and the John Merck Fund through an unrestricted educational grant. Last reviewed/updated by the ARHP Clinical Advisory Committee for the </a:t>
            </a:r>
            <a:r>
              <a:rPr i="1"/>
              <a:t>Manual Vacuum Aspiration Education Partnership Project</a:t>
            </a:r>
            <a:r>
              <a:t> in October 2007. This slide is available at www.arhp.org/core.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a:spLocks noGrp="1" noRot="1" noChangeAspect="1"/>
          </p:cNvSpPr>
          <p:nvPr>
            <p:ph type="sldImg"/>
          </p:nvPr>
        </p:nvSpPr>
        <p:spPr>
          <a:prstGeom prst="rect">
            <a:avLst/>
          </a:prstGeom>
        </p:spPr>
        <p:txBody>
          <a:bodyPr/>
          <a:lstStyle/>
          <a:p>
            <a:endParaRPr/>
          </a:p>
        </p:txBody>
      </p:sp>
      <p:sp>
        <p:nvSpPr>
          <p:cNvPr id="436" name="Shape 436"/>
          <p:cNvSpPr>
            <a:spLocks noGrp="1"/>
          </p:cNvSpPr>
          <p:nvPr>
            <p:ph type="body" sz="quarter" idx="1"/>
          </p:nvPr>
        </p:nvSpPr>
        <p:spPr>
          <a:prstGeom prst="rect">
            <a:avLst/>
          </a:prstGeom>
        </p:spPr>
        <p:txBody>
          <a:bodyPr/>
          <a:lstStyle/>
          <a:p>
            <a:pPr>
              <a:spcBef>
                <a:spcPts val="0"/>
              </a:spcBef>
              <a:defRPr u="sng"/>
            </a:pPr>
            <a:r>
              <a:t>Talking Points</a:t>
            </a:r>
          </a:p>
          <a:p>
            <a:pPr>
              <a:spcBef>
                <a:spcPts val="0"/>
              </a:spcBef>
              <a:buSzPct val="100000"/>
              <a:buChar char="•"/>
            </a:pPr>
            <a:r>
              <a:t>Complications of MVA are the same as those that may result from EVA.</a:t>
            </a:r>
          </a:p>
          <a:p>
            <a:pPr>
              <a:spcBef>
                <a:spcPts val="0"/>
              </a:spcBef>
              <a:buSzPct val="100000"/>
              <a:buChar char="•"/>
            </a:pPr>
            <a:r>
              <a:t>FDA warnings on Ipas’s MVA label are:</a:t>
            </a:r>
          </a:p>
          <a:p>
            <a:pPr marL="457200" lvl="1" indent="0">
              <a:spcBef>
                <a:spcPts val="0"/>
              </a:spcBef>
              <a:buSzPct val="100000"/>
              <a:buFont typeface="Times"/>
              <a:buChar char="•"/>
            </a:pPr>
            <a:r>
              <a:t>  Incomplete evacuation</a:t>
            </a:r>
          </a:p>
          <a:p>
            <a:pPr marL="457200" lvl="1" indent="0">
              <a:spcBef>
                <a:spcPts val="0"/>
              </a:spcBef>
              <a:buSzPct val="100000"/>
              <a:buFont typeface="Times"/>
              <a:buChar char="•"/>
            </a:pPr>
            <a:r>
              <a:t>  Uterine or cervical injury or perforation</a:t>
            </a:r>
          </a:p>
          <a:p>
            <a:pPr marL="457200" lvl="1" indent="0">
              <a:spcBef>
                <a:spcPts val="0"/>
              </a:spcBef>
              <a:buSzPct val="100000"/>
              <a:buFont typeface="Times"/>
              <a:buChar char="•"/>
            </a:pPr>
            <a:r>
              <a:t>  Pelvic infection</a:t>
            </a:r>
          </a:p>
          <a:p>
            <a:pPr marL="457200" lvl="1" indent="0">
              <a:spcBef>
                <a:spcPts val="0"/>
              </a:spcBef>
              <a:buSzPct val="100000"/>
              <a:buFont typeface="Times"/>
              <a:buChar char="•"/>
            </a:pPr>
            <a:r>
              <a:t>  Acute hematometra</a:t>
            </a:r>
          </a:p>
          <a:p>
            <a:pPr marL="457200" lvl="1" indent="0">
              <a:spcBef>
                <a:spcPts val="0"/>
              </a:spcBef>
              <a:buSzPct val="100000"/>
              <a:buFont typeface="Times"/>
              <a:buChar char="•"/>
            </a:pPr>
            <a:r>
              <a:t>  Vagal reaction</a:t>
            </a:r>
          </a:p>
          <a:p>
            <a:pPr>
              <a:spcBef>
                <a:spcPts val="0"/>
              </a:spcBef>
              <a:buSzPct val="100000"/>
              <a:buChar char="•"/>
            </a:pPr>
            <a:r>
              <a:t>In an interactive setting, the trainer may wish to incorporate some of the cases listed on the Word document entitled “MVA Cases for Discussion” with the accompanying key. Complications are covered in cases 5, 7, and 8. The other cases listed pertain to general clinical issues of MVA.</a:t>
            </a:r>
          </a:p>
          <a:p>
            <a:pPr>
              <a:spcBef>
                <a:spcPts val="0"/>
              </a:spcBef>
            </a:pPr>
            <a:endParaRPr/>
          </a:p>
          <a:p>
            <a:pPr>
              <a:spcBef>
                <a:spcPts val="0"/>
              </a:spcBef>
              <a:defRPr u="sng"/>
            </a:pPr>
            <a:r>
              <a:t>Reference</a:t>
            </a:r>
          </a:p>
          <a:p>
            <a:pPr>
              <a:spcBef>
                <a:spcPts val="0"/>
              </a:spcBef>
              <a:buSzPct val="100000"/>
              <a:buChar char="•"/>
            </a:pPr>
            <a:r>
              <a:t>MVA Label, United States, English. Ipas. 2004. </a:t>
            </a:r>
          </a:p>
          <a:p>
            <a:pPr>
              <a:spcBef>
                <a:spcPts val="0"/>
              </a:spcBef>
            </a:pPr>
            <a:endParaRPr/>
          </a:p>
          <a:p>
            <a:pPr>
              <a:spcBef>
                <a:spcPts val="0"/>
              </a:spcBef>
            </a:pPr>
            <a:r>
              <a:t>- - -</a:t>
            </a:r>
          </a:p>
          <a:p>
            <a:pPr>
              <a:spcBef>
                <a:spcPts val="0"/>
              </a:spcBef>
            </a:pPr>
            <a:r>
              <a:t>Original content for this slide submitted by the ARHP Clinical Advisory Committee for the </a:t>
            </a:r>
            <a:r>
              <a:rPr i="1"/>
              <a:t>Manual Vacuum Aspiration Education Partnership Project </a:t>
            </a:r>
            <a:r>
              <a:t>in December 2004. Original funding received from Ipas and the John Merck Fund through an unrestricted educational grant. Last reviewed/updated by the ARHP Clinical Advisory Committee for the </a:t>
            </a:r>
            <a:r>
              <a:rPr i="1"/>
              <a:t>Manual Vacuum Aspiration Education Partnership Project</a:t>
            </a:r>
            <a:r>
              <a:t> in October 2007. This slide is available at www.arhp.org/core.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noRot="1" noChangeAspect="1"/>
          </p:cNvSpPr>
          <p:nvPr>
            <p:ph type="sldImg"/>
          </p:nvPr>
        </p:nvSpPr>
        <p:spPr>
          <a:prstGeom prst="rect">
            <a:avLst/>
          </a:prstGeom>
        </p:spPr>
        <p:txBody>
          <a:bodyPr/>
          <a:lstStyle/>
          <a:p>
            <a:endParaRPr/>
          </a:p>
        </p:txBody>
      </p:sp>
      <p:sp>
        <p:nvSpPr>
          <p:cNvPr id="459" name="Shape 459"/>
          <p:cNvSpPr>
            <a:spLocks noGrp="1"/>
          </p:cNvSpPr>
          <p:nvPr>
            <p:ph type="body" sz="quarter" idx="1"/>
          </p:nvPr>
        </p:nvSpPr>
        <p:spPr>
          <a:prstGeom prst="rect">
            <a:avLst/>
          </a:prstGeom>
        </p:spPr>
        <p:txBody>
          <a:bodyPr/>
          <a:lstStyle/>
          <a:p>
            <a:pPr>
              <a:spcBef>
                <a:spcPts val="0"/>
              </a:spcBef>
              <a:defRPr sz="900" u="sng"/>
            </a:pPr>
            <a:r>
              <a:t>Talking Points</a:t>
            </a:r>
          </a:p>
          <a:p>
            <a:pPr>
              <a:spcBef>
                <a:spcPts val="0"/>
              </a:spcBef>
              <a:buSzPct val="100000"/>
              <a:buChar char="•"/>
              <a:defRPr sz="900"/>
            </a:pPr>
            <a:r>
              <a:t>This slide shows pain control techniques used by National Abortion Federation (NAF) clinics (Lichtenberg et al. 2001). This is a particularly helpful slide in locations where the group feels that “their patients will only tolerate general anesthesia.” In general, NAF clinics provide high-quality abortion care and strive to make sure that their customers are satisfied. Pain management matters a lot to women. The fact that the majority of NAF clinics offer local anesthesia as a primary method of pain control strongly implies that many women use this option.  </a:t>
            </a:r>
          </a:p>
          <a:p>
            <a:pPr>
              <a:spcBef>
                <a:spcPts val="0"/>
              </a:spcBef>
              <a:buSzPct val="100000"/>
              <a:buChar char="•"/>
              <a:defRPr sz="900"/>
            </a:pPr>
            <a:r>
              <a:t>This slide can also be used to make the point that ancillary methods of pain management, such as focused breathing, visualization, and massage, are important.</a:t>
            </a:r>
          </a:p>
          <a:p>
            <a:pPr>
              <a:spcBef>
                <a:spcPts val="0"/>
              </a:spcBef>
              <a:buSzPct val="100000"/>
              <a:buChar char="•"/>
              <a:defRPr sz="900"/>
            </a:pPr>
            <a:r>
              <a:t>Music may also be helpful in reducing pain perception. A study of the effect of music and relaxation after gynecological surgery found that both interventions significantly reduced the reported level of pain (Good et al. 2002).</a:t>
            </a:r>
          </a:p>
          <a:p>
            <a:pPr>
              <a:spcBef>
                <a:spcPts val="0"/>
              </a:spcBef>
              <a:defRPr sz="900" u="sng"/>
            </a:pPr>
            <a:endParaRPr/>
          </a:p>
          <a:p>
            <a:pPr>
              <a:spcBef>
                <a:spcPts val="0"/>
              </a:spcBef>
              <a:defRPr sz="900" u="sng"/>
            </a:pPr>
            <a:r>
              <a:t>References</a:t>
            </a:r>
          </a:p>
          <a:p>
            <a:pPr>
              <a:spcBef>
                <a:spcPts val="0"/>
              </a:spcBef>
              <a:buSzPct val="100000"/>
              <a:buChar char="•"/>
              <a:defRPr sz="900"/>
            </a:pPr>
            <a:r>
              <a:t>Lichtenberg ES, Paul M, Jones H. First trimester surgical abortion practices: a survey of National Abortion Federation members. </a:t>
            </a:r>
            <a:r>
              <a:rPr i="1"/>
              <a:t>Contraception</a:t>
            </a:r>
            <a:r>
              <a:t>. 2001;64:345–52.</a:t>
            </a:r>
          </a:p>
          <a:p>
            <a:pPr>
              <a:spcBef>
                <a:spcPts val="0"/>
              </a:spcBef>
              <a:buSzPct val="100000"/>
              <a:buChar char="•"/>
              <a:defRPr sz="900"/>
            </a:pPr>
            <a:r>
              <a:t>Good M, Anderson GC, Stanton-Hicks M, Grass JA, Makii M. Relaxation and music reduce pain after gynecologic surgery. </a:t>
            </a:r>
            <a:r>
              <a:rPr i="1"/>
              <a:t>Pain Manag Nurs. </a:t>
            </a:r>
            <a:r>
              <a:t>2002;3:61–70.</a:t>
            </a:r>
          </a:p>
          <a:p>
            <a:pPr>
              <a:spcBef>
                <a:spcPts val="0"/>
              </a:spcBef>
              <a:defRPr sz="900"/>
            </a:pPr>
            <a:endParaRPr/>
          </a:p>
          <a:p>
            <a:pPr>
              <a:spcBef>
                <a:spcPts val="0"/>
              </a:spcBef>
            </a:pPr>
            <a:r>
              <a:t>- - -</a:t>
            </a:r>
          </a:p>
          <a:p>
            <a:pPr>
              <a:spcBef>
                <a:spcPts val="0"/>
              </a:spcBef>
            </a:pPr>
            <a:r>
              <a:t>Original content for this slide submitted by the ARHP Clinical Advisory Committee for the </a:t>
            </a:r>
            <a:r>
              <a:rPr i="1"/>
              <a:t>Manual Vacuum Aspiration Education Partnership Project </a:t>
            </a:r>
            <a:r>
              <a:t>in December 2004. Original funding received from Ipas and the John Merck Fund through an unrestricted educational grant. Last reviewed/updated by the ARHP Clinical Advisory Committee for the </a:t>
            </a:r>
            <a:r>
              <a:rPr i="1"/>
              <a:t>Manual Vacuum Aspiration Education Partnership Project</a:t>
            </a:r>
            <a:r>
              <a:t> in October 2007. This slide is available at www.arhp.org/core.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p>
            <a:pPr>
              <a:lnSpc>
                <a:spcPct val="90000"/>
              </a:lnSpc>
              <a:spcBef>
                <a:spcPts val="0"/>
              </a:spcBef>
              <a:defRPr sz="900" u="sng"/>
            </a:pPr>
            <a:r>
              <a:t>Talking Points</a:t>
            </a:r>
          </a:p>
          <a:p>
            <a:pPr>
              <a:lnSpc>
                <a:spcPct val="90000"/>
              </a:lnSpc>
              <a:spcBef>
                <a:spcPts val="0"/>
              </a:spcBef>
              <a:buSzPct val="100000"/>
              <a:buChar char="•"/>
              <a:defRPr sz="900"/>
            </a:pPr>
            <a:r>
              <a:t>Residency programs in the United States often do not emphasize ancillary techniques of pain management for procedures on awake patients. Dentists have known for a long time that if patients hear music through headphones and are otherwise treated nicely while they have their teeth drilled, the patients feel less pain.</a:t>
            </a:r>
          </a:p>
          <a:p>
            <a:pPr>
              <a:lnSpc>
                <a:spcPct val="90000"/>
              </a:lnSpc>
              <a:spcBef>
                <a:spcPts val="0"/>
              </a:spcBef>
              <a:buSzPct val="100000"/>
              <a:buChar char="•"/>
              <a:defRPr sz="900"/>
            </a:pPr>
            <a:r>
              <a:t>In a study from the University of Miami in 1974, 144 women undergoing first-trimester abortion with suction curettage, oral valium, and paracervical block were randomly assigned to 1) standard technique, 2) headphones with music, or 3) self-administered methoxyflurane. The group using the headphones had less than half the incidence of pain of the other two groups: 85% of the group with headphones said they had no pain, compared with 52% of the other two groups.</a:t>
            </a:r>
          </a:p>
          <a:p>
            <a:pPr>
              <a:lnSpc>
                <a:spcPct val="90000"/>
              </a:lnSpc>
              <a:spcBef>
                <a:spcPts val="0"/>
              </a:spcBef>
              <a:buSzPct val="100000"/>
              <a:buChar char="•"/>
              <a:defRPr sz="900"/>
            </a:pPr>
            <a:r>
              <a:t>Pre-procedure fearfulness appears to play a major role in the amount of pain women perceive. Stubblefield noted that women who know what to expect through better education and psychological preparation tend to be less afraid, which may be associated with reduced pain.</a:t>
            </a:r>
          </a:p>
          <a:p>
            <a:pPr>
              <a:lnSpc>
                <a:spcPct val="90000"/>
              </a:lnSpc>
              <a:spcBef>
                <a:spcPts val="0"/>
              </a:spcBef>
              <a:defRPr sz="900" u="sng"/>
            </a:pPr>
            <a:endParaRPr/>
          </a:p>
          <a:p>
            <a:pPr>
              <a:lnSpc>
                <a:spcPct val="90000"/>
              </a:lnSpc>
              <a:spcBef>
                <a:spcPts val="0"/>
              </a:spcBef>
              <a:defRPr sz="900" u="sng"/>
            </a:pPr>
            <a:r>
              <a:t>References</a:t>
            </a:r>
          </a:p>
          <a:p>
            <a:pPr>
              <a:lnSpc>
                <a:spcPct val="90000"/>
              </a:lnSpc>
              <a:spcBef>
                <a:spcPts val="0"/>
              </a:spcBef>
              <a:buSzPct val="100000"/>
              <a:buChar char="•"/>
              <a:defRPr sz="900"/>
            </a:pPr>
            <a:r>
              <a:t>Shapiro AG, Cohen H. Auxiliary pain relief during suction curettage. </a:t>
            </a:r>
            <a:r>
              <a:rPr i="1"/>
              <a:t>Contraception</a:t>
            </a:r>
            <a:r>
              <a:t>. 1975;11(1):25–30. </a:t>
            </a:r>
          </a:p>
          <a:p>
            <a:pPr>
              <a:lnSpc>
                <a:spcPct val="90000"/>
              </a:lnSpc>
              <a:spcBef>
                <a:spcPts val="0"/>
              </a:spcBef>
              <a:buSzPct val="100000"/>
              <a:buChar char="•"/>
              <a:defRPr sz="900"/>
            </a:pPr>
            <a:r>
              <a:t>Stubblefield PG. Control of pain for women undergoing abortion. </a:t>
            </a:r>
            <a:r>
              <a:rPr i="1"/>
              <a:t>Suppl Int J Gynecol Obstet</a:t>
            </a:r>
            <a:r>
              <a:t>. 1989;3:131–40.</a:t>
            </a:r>
          </a:p>
          <a:p>
            <a:pPr>
              <a:lnSpc>
                <a:spcPct val="90000"/>
              </a:lnSpc>
              <a:spcBef>
                <a:spcPts val="0"/>
              </a:spcBef>
              <a:defRPr sz="900"/>
            </a:pPr>
            <a:endParaRPr/>
          </a:p>
          <a:p>
            <a:pPr>
              <a:lnSpc>
                <a:spcPct val="90000"/>
              </a:lnSpc>
              <a:spcBef>
                <a:spcPts val="0"/>
              </a:spcBef>
            </a:pPr>
            <a:r>
              <a:t>- - -</a:t>
            </a:r>
          </a:p>
          <a:p>
            <a:pPr>
              <a:lnSpc>
                <a:spcPct val="90000"/>
              </a:lnSpc>
              <a:spcBef>
                <a:spcPts val="0"/>
              </a:spcBef>
            </a:pPr>
            <a:r>
              <a:t>Original content for this slide submitted by the ARHP Clinical Advisory Committee for the </a:t>
            </a:r>
            <a:r>
              <a:rPr i="1"/>
              <a:t>Manual Vacuum Aspiration Education Partnership Project </a:t>
            </a:r>
            <a:r>
              <a:t>in December 2004. Original funding received from Ipas and the John Merck Fund through an unrestricted educational grant. Last reviewed/updated by the ARHP Clinical Advisory Committee for the </a:t>
            </a:r>
            <a:r>
              <a:rPr i="1"/>
              <a:t>Manual Vacuum Aspiration Education Partnership Project</a:t>
            </a:r>
            <a:r>
              <a:t> in October 2007. This slide is available at www.arhp.org/core.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a:spLocks noGrp="1" noRot="1" noChangeAspect="1"/>
          </p:cNvSpPr>
          <p:nvPr>
            <p:ph type="sldImg"/>
          </p:nvPr>
        </p:nvSpPr>
        <p:spPr>
          <a:prstGeom prst="rect">
            <a:avLst/>
          </a:prstGeom>
        </p:spPr>
        <p:txBody>
          <a:bodyPr/>
          <a:lstStyle/>
          <a:p>
            <a:endParaRPr/>
          </a:p>
        </p:txBody>
      </p:sp>
      <p:sp>
        <p:nvSpPr>
          <p:cNvPr id="490" name="Shape 490"/>
          <p:cNvSpPr>
            <a:spLocks noGrp="1"/>
          </p:cNvSpPr>
          <p:nvPr>
            <p:ph type="body" sz="quarter" idx="1"/>
          </p:nvPr>
        </p:nvSpPr>
        <p:spPr>
          <a:prstGeom prst="rect">
            <a:avLst/>
          </a:prstGeom>
        </p:spPr>
        <p:txBody>
          <a:bodyPr/>
          <a:lstStyle/>
          <a:p>
            <a:pPr>
              <a:spcBef>
                <a:spcPts val="0"/>
              </a:spcBef>
              <a:defRPr sz="900" u="sng"/>
            </a:pPr>
            <a:r>
              <a:t>Talking Points</a:t>
            </a:r>
          </a:p>
          <a:p>
            <a:pPr>
              <a:spcBef>
                <a:spcPts val="0"/>
              </a:spcBef>
              <a:buSzPct val="100000"/>
              <a:buChar char="•"/>
              <a:defRPr sz="900"/>
            </a:pPr>
            <a:r>
              <a:t>Paracervical block is commonly used for vacuum aspiration abortions in North America. However, clinicians use many different techniques for administering a paracervical block. “There is a little science and a lot of art in this area” (Maltzer et al. 1999, p. 77). Studies have shown that deep injections using the Glick technique can be more effective than superficial injections and that injecting slowly has been found to be less painful than injecting quickly.</a:t>
            </a:r>
          </a:p>
          <a:p>
            <a:pPr>
              <a:spcBef>
                <a:spcPts val="0"/>
              </a:spcBef>
              <a:buSzPct val="100000"/>
              <a:buChar char="•"/>
              <a:defRPr sz="900"/>
            </a:pPr>
            <a:r>
              <a:t>The trainer may want to be prepared to discuss techniques for administering a paracervical block, because this is a very commonly asked question. Approaches and evidence are discussed fully in the sources listed below.</a:t>
            </a:r>
          </a:p>
          <a:p>
            <a:pPr>
              <a:spcBef>
                <a:spcPts val="0"/>
              </a:spcBef>
              <a:defRPr sz="900"/>
            </a:pPr>
            <a:endParaRPr/>
          </a:p>
          <a:p>
            <a:pPr>
              <a:spcBef>
                <a:spcPts val="0"/>
              </a:spcBef>
              <a:defRPr sz="900" u="sng"/>
            </a:pPr>
            <a:r>
              <a:t>References</a:t>
            </a:r>
          </a:p>
          <a:p>
            <a:pPr>
              <a:spcBef>
                <a:spcPts val="0"/>
              </a:spcBef>
              <a:buSzPct val="100000"/>
              <a:buChar char="•"/>
              <a:defRPr sz="900"/>
            </a:pPr>
            <a:r>
              <a:t>Castleman L, Mann C. Manual Vacuum Aspiration (MVA) for Uterine Evacuation: Pain Management. Chapel Hill, NC: Ipas, 2002.</a:t>
            </a:r>
          </a:p>
          <a:p>
            <a:pPr>
              <a:spcBef>
                <a:spcPts val="0"/>
              </a:spcBef>
              <a:buSzPct val="100000"/>
              <a:buChar char="•"/>
              <a:defRPr sz="900"/>
            </a:pPr>
            <a:r>
              <a:t>Maltzer DS, Maltzer MC, Wiebe ER, Halvorson-Boyd G, Boyd C. Pain management. In: NAF’s A Clinician’s Guide to Medical and Surgical Abortion.  Philadelphia: Churchill Livingstone, 1999.</a:t>
            </a:r>
          </a:p>
          <a:p>
            <a:pPr>
              <a:spcBef>
                <a:spcPts val="0"/>
              </a:spcBef>
              <a:defRPr sz="900"/>
            </a:pPr>
            <a:endParaRPr/>
          </a:p>
          <a:p>
            <a:pPr>
              <a:spcBef>
                <a:spcPts val="0"/>
              </a:spcBef>
              <a:defRPr sz="900"/>
            </a:pPr>
            <a:r>
              <a:t>- - -</a:t>
            </a:r>
          </a:p>
          <a:p>
            <a:pPr>
              <a:spcBef>
                <a:spcPts val="0"/>
              </a:spcBef>
              <a:defRPr sz="900"/>
            </a:pPr>
            <a:r>
              <a:t>Original content for this slide submitted by the ARHP Clinical Advisory Committee for the </a:t>
            </a:r>
            <a:r>
              <a:rPr i="1"/>
              <a:t>Manual Vacuum Aspiration Education Partnership Project </a:t>
            </a:r>
            <a:r>
              <a:t>in December 2004. Original funding received from Ipas and the John Merck Fund through an unrestricted educational grant. Last reviewed/updated by the ARHP Clinical Advisory Committee for the </a:t>
            </a:r>
            <a:r>
              <a:rPr i="1"/>
              <a:t>Manual Vacuum Aspiration Education Partnership Project</a:t>
            </a:r>
            <a:r>
              <a:t> in October 2007. This slide is available at www.arhp.org/core.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a:spLocks noGrp="1" noRot="1" noChangeAspect="1"/>
          </p:cNvSpPr>
          <p:nvPr>
            <p:ph type="sldImg"/>
          </p:nvPr>
        </p:nvSpPr>
        <p:spPr>
          <a:prstGeom prst="rect">
            <a:avLst/>
          </a:prstGeom>
        </p:spPr>
        <p:txBody>
          <a:bodyPr/>
          <a:lstStyle/>
          <a:p>
            <a:endParaRPr/>
          </a:p>
        </p:txBody>
      </p:sp>
      <p:sp>
        <p:nvSpPr>
          <p:cNvPr id="500" name="Shape 500"/>
          <p:cNvSpPr>
            <a:spLocks noGrp="1"/>
          </p:cNvSpPr>
          <p:nvPr>
            <p:ph type="body" sz="quarter" idx="1"/>
          </p:nvPr>
        </p:nvSpPr>
        <p:spPr>
          <a:prstGeom prst="rect">
            <a:avLst/>
          </a:prstGeom>
        </p:spPr>
        <p:txBody>
          <a:bodyPr/>
          <a:lstStyle/>
          <a:p>
            <a:pPr marL="230008" indent="-230008">
              <a:spcBef>
                <a:spcPts val="0"/>
              </a:spcBef>
              <a:defRPr sz="900" u="sng"/>
            </a:pPr>
            <a:r>
              <a:t>Talking Points</a:t>
            </a:r>
          </a:p>
          <a:p>
            <a:pPr marL="230008" indent="-230008">
              <a:spcBef>
                <a:spcPts val="0"/>
              </a:spcBef>
              <a:buSzPct val="100000"/>
              <a:buChar char="•"/>
              <a:defRPr sz="900"/>
            </a:pPr>
            <a:r>
              <a:t>Studies on incomplete abortion reveal that suction causes less pain than sharp curettage.</a:t>
            </a:r>
          </a:p>
          <a:p>
            <a:pPr marL="230008" indent="-230008">
              <a:spcBef>
                <a:spcPts val="0"/>
              </a:spcBef>
              <a:defRPr sz="900"/>
            </a:pPr>
            <a:endParaRPr/>
          </a:p>
          <a:p>
            <a:pPr marL="230008" indent="-230008">
              <a:spcBef>
                <a:spcPts val="0"/>
              </a:spcBef>
              <a:defRPr sz="900" u="sng"/>
            </a:pPr>
            <a:r>
              <a:t>Reference</a:t>
            </a:r>
          </a:p>
          <a:p>
            <a:pPr marL="230008" indent="-230008">
              <a:spcBef>
                <a:spcPts val="0"/>
              </a:spcBef>
              <a:buSzPct val="100000"/>
              <a:buChar char="•"/>
              <a:defRPr sz="900"/>
            </a:pPr>
            <a:r>
              <a:t>Forna F, Gulmezoglu AM. Surgical procedures to evacuate incomplete abortion (</a:t>
            </a:r>
            <a:r>
              <a:rPr i="1"/>
              <a:t>Cochrane Review</a:t>
            </a:r>
            <a:r>
              <a:t>). In: The Cochrane Library 2002; Issue 1. Oxford: Update Software.</a:t>
            </a:r>
          </a:p>
          <a:p>
            <a:pPr marL="230008" indent="-230008">
              <a:spcBef>
                <a:spcPts val="0"/>
              </a:spcBef>
              <a:defRPr sz="900"/>
            </a:pPr>
            <a:endParaRPr/>
          </a:p>
          <a:p>
            <a:pPr marL="230008" indent="-230008">
              <a:spcBef>
                <a:spcPts val="0"/>
              </a:spcBef>
            </a:pPr>
            <a:r>
              <a:t>- - -</a:t>
            </a:r>
          </a:p>
          <a:p>
            <a:pPr marL="230008" indent="-230008">
              <a:spcBef>
                <a:spcPts val="0"/>
              </a:spcBef>
            </a:pPr>
            <a:r>
              <a:t>Original content for this slide submitted by the ARHP Clinical Advisory Committee for the </a:t>
            </a:r>
            <a:r>
              <a:rPr i="1"/>
              <a:t>Manual Vacuum Aspiration Education Partnership Project </a:t>
            </a:r>
            <a:r>
              <a:t>in December 2004. Original funding received from Ipas and the John Merck Fund through an unrestricted educational grant. Last reviewed/updated by the ARHP Clinical Advisory Committee for the </a:t>
            </a:r>
            <a:r>
              <a:rPr i="1"/>
              <a:t>Manual Vacuum Aspiration Education Partnership Project</a:t>
            </a:r>
            <a:r>
              <a:t> in October 2007. This slide is available at www.arhp.org/core.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a:spLocks noGrp="1" noRot="1" noChangeAspect="1"/>
          </p:cNvSpPr>
          <p:nvPr>
            <p:ph type="sldImg"/>
          </p:nvPr>
        </p:nvSpPr>
        <p:spPr>
          <a:prstGeom prst="rect">
            <a:avLst/>
          </a:prstGeom>
        </p:spPr>
        <p:txBody>
          <a:bodyPr/>
          <a:lstStyle/>
          <a:p>
            <a:endParaRPr/>
          </a:p>
        </p:txBody>
      </p:sp>
      <p:sp>
        <p:nvSpPr>
          <p:cNvPr id="510" name="Shape 510"/>
          <p:cNvSpPr>
            <a:spLocks noGrp="1"/>
          </p:cNvSpPr>
          <p:nvPr>
            <p:ph type="body" sz="quarter" idx="1"/>
          </p:nvPr>
        </p:nvSpPr>
        <p:spPr>
          <a:prstGeom prst="rect">
            <a:avLst/>
          </a:prstGeom>
        </p:spPr>
        <p:txBody>
          <a:bodyPr/>
          <a:lstStyle/>
          <a:p>
            <a:pPr>
              <a:spcBef>
                <a:spcPts val="0"/>
              </a:spcBef>
              <a:defRPr sz="900" u="sng"/>
            </a:pPr>
            <a:r>
              <a:t>Talking Points</a:t>
            </a:r>
          </a:p>
          <a:p>
            <a:pPr>
              <a:spcBef>
                <a:spcPts val="0"/>
              </a:spcBef>
              <a:buSzPct val="100000"/>
              <a:buChar char="•"/>
              <a:defRPr sz="900"/>
            </a:pPr>
            <a:r>
              <a:t>MVA is simple and portable and can be easily integrated into an office practice. </a:t>
            </a:r>
          </a:p>
          <a:p>
            <a:pPr>
              <a:spcBef>
                <a:spcPts val="0"/>
              </a:spcBef>
              <a:buSzPct val="100000"/>
              <a:buChar char="•"/>
              <a:defRPr sz="900"/>
            </a:pPr>
            <a:r>
              <a:t>Although many training centers routinely use ultrasound, lack of ultrasound should not prevent clinicians from offering MVA to women. </a:t>
            </a:r>
          </a:p>
          <a:p>
            <a:pPr>
              <a:spcBef>
                <a:spcPts val="0"/>
              </a:spcBef>
              <a:buSzPct val="100000"/>
              <a:buChar char="•"/>
              <a:defRPr sz="900"/>
            </a:pPr>
            <a:r>
              <a:t>MVA is practiced safely and effectively in many settings that do not have ultrasound. </a:t>
            </a:r>
          </a:p>
          <a:p>
            <a:pPr>
              <a:spcBef>
                <a:spcPts val="0"/>
              </a:spcBef>
              <a:defRPr sz="900"/>
            </a:pPr>
            <a:endParaRPr/>
          </a:p>
          <a:p>
            <a:pPr>
              <a:spcBef>
                <a:spcPts val="0"/>
              </a:spcBef>
              <a:defRPr sz="900" u="sng"/>
            </a:pPr>
            <a:r>
              <a:t>Reference</a:t>
            </a:r>
          </a:p>
          <a:p>
            <a:pPr>
              <a:spcBef>
                <a:spcPts val="0"/>
              </a:spcBef>
              <a:buSzPct val="100000"/>
              <a:buChar char="•"/>
              <a:defRPr sz="900"/>
            </a:pPr>
            <a:r>
              <a:t>WHO. Safe Abortion: Technical and Policy Guidance for Health Systems. Geneva, Switzerland: World Health Organization, 2003</a:t>
            </a:r>
          </a:p>
          <a:p>
            <a:pPr>
              <a:spcBef>
                <a:spcPts val="0"/>
              </a:spcBef>
              <a:defRPr sz="900"/>
            </a:pPr>
            <a:endParaRPr/>
          </a:p>
          <a:p>
            <a:pPr>
              <a:spcBef>
                <a:spcPts val="0"/>
              </a:spcBef>
              <a:defRPr sz="900"/>
            </a:pPr>
            <a:r>
              <a:t>- - -</a:t>
            </a:r>
          </a:p>
          <a:p>
            <a:pPr>
              <a:spcBef>
                <a:spcPts val="0"/>
              </a:spcBef>
              <a:defRPr sz="900"/>
            </a:pPr>
            <a:r>
              <a:t>Original content for this slide submitted by the ARHP Clinical Advisory Committee for the </a:t>
            </a:r>
            <a:r>
              <a:rPr i="1"/>
              <a:t>Manual Vacuum Aspiration Education Partnership Project </a:t>
            </a:r>
            <a:r>
              <a:t>in December 2004. Original funding received from Ipas and the John Merck Fund through an unrestricted educational grant. Last reviewed/updated by the ARHP Clinical Advisory Committee for the </a:t>
            </a:r>
            <a:r>
              <a:rPr i="1"/>
              <a:t>Manual Vacuum Aspiration Education Partnership Project</a:t>
            </a:r>
            <a:r>
              <a:t> in October 2007. This slide is available at www.arhp.org/core.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 name="Shape 533"/>
          <p:cNvSpPr>
            <a:spLocks noGrp="1" noRot="1" noChangeAspect="1"/>
          </p:cNvSpPr>
          <p:nvPr>
            <p:ph type="sldImg"/>
          </p:nvPr>
        </p:nvSpPr>
        <p:spPr>
          <a:prstGeom prst="rect">
            <a:avLst/>
          </a:prstGeom>
        </p:spPr>
        <p:txBody>
          <a:bodyPr/>
          <a:lstStyle/>
          <a:p>
            <a:endParaRPr/>
          </a:p>
        </p:txBody>
      </p:sp>
      <p:sp>
        <p:nvSpPr>
          <p:cNvPr id="534" name="Shape 534"/>
          <p:cNvSpPr>
            <a:spLocks noGrp="1"/>
          </p:cNvSpPr>
          <p:nvPr>
            <p:ph type="body" sz="quarter" idx="1"/>
          </p:nvPr>
        </p:nvSpPr>
        <p:spPr>
          <a:prstGeom prst="rect">
            <a:avLst/>
          </a:prstGeom>
        </p:spPr>
        <p:txBody>
          <a:bodyPr/>
          <a:lstStyle/>
          <a:p>
            <a:pPr>
              <a:spcBef>
                <a:spcPts val="0"/>
              </a:spcBef>
              <a:defRPr u="sng"/>
            </a:pPr>
            <a:r>
              <a:t>Talking Points</a:t>
            </a:r>
          </a:p>
          <a:p>
            <a:pPr>
              <a:spcBef>
                <a:spcPts val="0"/>
              </a:spcBef>
              <a:buSzPct val="100000"/>
              <a:buChar char="•"/>
            </a:pPr>
            <a:r>
              <a:t>As part of instructions for aftercare, women should be told when to contact the clinician after an abortion procedure. These indications include:</a:t>
            </a:r>
          </a:p>
          <a:p>
            <a:pPr marL="914400" lvl="2" indent="0">
              <a:spcBef>
                <a:spcPts val="0"/>
              </a:spcBef>
              <a:buSzPct val="100000"/>
              <a:buChar char="•"/>
            </a:pPr>
            <a:r>
              <a:t>Bleeding that is becoming heavier and causing any dizziness or lightheadedness. Usually vaginal bleeding gets lighter over time.</a:t>
            </a:r>
          </a:p>
          <a:p>
            <a:pPr marL="914400" lvl="2" indent="0">
              <a:spcBef>
                <a:spcPts val="0"/>
              </a:spcBef>
              <a:buSzPct val="100000"/>
              <a:buChar char="•"/>
            </a:pPr>
            <a:r>
              <a:t>Heavy bleeding is soaking two or more maxi-pads per hour for more than 2 hours.</a:t>
            </a:r>
          </a:p>
          <a:p>
            <a:pPr marL="914400" lvl="2" indent="0">
              <a:spcBef>
                <a:spcPts val="0"/>
              </a:spcBef>
              <a:buSzPct val="100000"/>
              <a:buChar char="•"/>
            </a:pPr>
            <a:r>
              <a:t>Pain that is worsening, especially if it is not improved with ibuprofen.</a:t>
            </a:r>
          </a:p>
          <a:p>
            <a:pPr marL="914400" lvl="2" indent="0">
              <a:spcBef>
                <a:spcPts val="0"/>
              </a:spcBef>
              <a:buSzPct val="100000"/>
              <a:buChar char="•"/>
            </a:pPr>
            <a:r>
              <a:t>Fever or chills.</a:t>
            </a:r>
          </a:p>
          <a:p>
            <a:pPr marL="914400" lvl="2" indent="0">
              <a:spcBef>
                <a:spcPts val="0"/>
              </a:spcBef>
              <a:buSzPct val="100000"/>
              <a:buChar char="•"/>
            </a:pPr>
            <a:r>
              <a:t>Flu-like symptoms that last more than 24 hours.</a:t>
            </a:r>
          </a:p>
          <a:p>
            <a:pPr marL="914400" lvl="2" indent="0">
              <a:spcBef>
                <a:spcPts val="0"/>
              </a:spcBef>
              <a:buSzPct val="100000"/>
              <a:buChar char="•"/>
            </a:pPr>
            <a:r>
              <a:t>Syncope.</a:t>
            </a:r>
          </a:p>
          <a:p>
            <a:pPr marL="914400" lvl="2" indent="0">
              <a:spcBef>
                <a:spcPts val="0"/>
              </a:spcBef>
              <a:buSzPct val="100000"/>
              <a:buChar char="•"/>
            </a:pPr>
            <a:r>
              <a:t>Any questions.</a:t>
            </a:r>
          </a:p>
          <a:p>
            <a:pPr>
              <a:spcBef>
                <a:spcPts val="0"/>
              </a:spcBef>
            </a:pPr>
            <a:endParaRPr/>
          </a:p>
          <a:p>
            <a:pPr>
              <a:spcBef>
                <a:spcPts val="0"/>
              </a:spcBef>
            </a:pPr>
            <a:r>
              <a:t>- - -</a:t>
            </a:r>
          </a:p>
          <a:p>
            <a:pPr>
              <a:spcBef>
                <a:spcPts val="0"/>
              </a:spcBef>
            </a:pPr>
            <a:r>
              <a:t>Original content for this slide submitted by the ARHP Clinical Advisory Committee for the </a:t>
            </a:r>
            <a:r>
              <a:rPr i="1"/>
              <a:t>Manual Vacuum Aspiration Education Partnership Project </a:t>
            </a:r>
            <a:r>
              <a:t>in December 2004. Original funding received from Ipas and the John Merck Fund through an unrestricted educational grant. Last reviewed/updated by the ARHP Clinical Advisory Committee for the </a:t>
            </a:r>
            <a:r>
              <a:rPr i="1"/>
              <a:t>Manual Vacuum Aspiration Education Partnership Project</a:t>
            </a:r>
            <a:r>
              <a:t> in October 2007. This slide is available at www.arhp.org/core.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endParaRPr/>
          </a:p>
        </p:txBody>
      </p:sp>
      <p:sp>
        <p:nvSpPr>
          <p:cNvPr id="167" name="Shape 167"/>
          <p:cNvSpPr>
            <a:spLocks noGrp="1"/>
          </p:cNvSpPr>
          <p:nvPr>
            <p:ph type="body" sz="quarter" idx="1"/>
          </p:nvPr>
        </p:nvSpPr>
        <p:spPr>
          <a:prstGeom prst="rect">
            <a:avLst/>
          </a:prstGeom>
        </p:spPr>
        <p:txBody>
          <a:bodyPr/>
          <a:lstStyle>
            <a:lvl1pPr>
              <a:spcBef>
                <a:spcPts val="600"/>
              </a:spcBef>
              <a:defRPr sz="1400"/>
            </a:lvl1pPr>
          </a:lstStyle>
          <a:p>
            <a:r>
              <a:t>In reality, a large portion of the patient care we provide is for patients with less acute conditions. That is STILL a crucial and large part of our jobs as emergency physicians, even if we consider our primary role to be that of a RESUSCITATIONIST.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prstGeom prst="rect">
            <a:avLst/>
          </a:prstGeom>
        </p:spPr>
        <p:txBody>
          <a:bodyPr/>
          <a:lstStyle/>
          <a:p>
            <a:endParaRPr/>
          </a:p>
        </p:txBody>
      </p:sp>
      <p:sp>
        <p:nvSpPr>
          <p:cNvPr id="174" name="Shape 174"/>
          <p:cNvSpPr>
            <a:spLocks noGrp="1"/>
          </p:cNvSpPr>
          <p:nvPr>
            <p:ph type="body" sz="quarter" idx="1"/>
          </p:nvPr>
        </p:nvSpPr>
        <p:spPr>
          <a:prstGeom prst="rect">
            <a:avLst/>
          </a:prstGeom>
        </p:spPr>
        <p:txBody>
          <a:bodyPr/>
          <a:lstStyle/>
          <a:p>
            <a:pPr marL="180472" indent="-180472">
              <a:spcBef>
                <a:spcPts val="600"/>
              </a:spcBef>
              <a:buSzPct val="100000"/>
              <a:buChar char="-"/>
              <a:defRPr sz="1400"/>
            </a:pPr>
            <a:r>
              <a:t>as you know, up to 20% of recognized of pregnancies end in miscarriage, contributing to the 1.6% (500,000) of ED visits in the US annually (numbers from 1993-2003, probably higher now w/ increasing age of maternity)</a:t>
            </a:r>
          </a:p>
          <a:p>
            <a:pPr marL="180472" indent="-180472">
              <a:spcBef>
                <a:spcPts val="600"/>
              </a:spcBef>
              <a:buSzPct val="100000"/>
              <a:buChar char="-"/>
              <a:defRPr sz="1400"/>
            </a:pPr>
            <a:r>
              <a:t>As you know, cases of first trimester vaginal bleeding fall along the NONCRITICAL to CRITICAL spectrum</a:t>
            </a:r>
          </a:p>
          <a:p>
            <a:pPr marL="180472" indent="-180472">
              <a:spcBef>
                <a:spcPts val="600"/>
              </a:spcBef>
              <a:buSzPct val="100000"/>
              <a:buChar char="-"/>
              <a:defRPr sz="1400"/>
            </a:pPr>
            <a:r>
              <a:t>As EM physicians, our first charge is to evaluate for cases of ruptured and non-ruptured ECTOPIC pregnancy</a:t>
            </a:r>
          </a:p>
          <a:p>
            <a:pPr marL="180472" indent="-180472">
              <a:spcBef>
                <a:spcPts val="600"/>
              </a:spcBef>
              <a:buSzPct val="100000"/>
              <a:buChar char="-"/>
              <a:defRPr sz="1400"/>
            </a:pPr>
            <a:r>
              <a:t>For the patients with miscarriage, most will fall under the noncritical umbrella, with small amount of vag bleeding and HD stable, but we do see the rare cases of brisk hemorrhage causing hemodynamic instability and severe anemia requiring transfusions</a:t>
            </a:r>
          </a:p>
          <a:p>
            <a:pPr marL="180472" indent="-180472">
              <a:spcBef>
                <a:spcPts val="600"/>
              </a:spcBef>
              <a:buSzPct val="100000"/>
              <a:buChar char="-"/>
              <a:defRPr sz="1400"/>
            </a:pPr>
            <a:r>
              <a:t>You have undoubtedly already encountered EM physicians who believe that their principal and perhaps only goal as a care provider, and they call a consult quickly thereafter.</a:t>
            </a:r>
          </a:p>
          <a:p>
            <a:pPr marL="180472" indent="-180472">
              <a:spcBef>
                <a:spcPts val="600"/>
              </a:spcBef>
              <a:buSzPct val="100000"/>
              <a:buChar char="-"/>
              <a:defRPr sz="1400"/>
            </a:pPr>
            <a:r>
              <a:t>ACEP actually lists that as our main responsibility, so EM leadership not helping. And despite the EP’s role as a specialist in hemodynamic stabilization, scant emergency medicine literature addresses the management of patients with hemodynamically significant uterine bleeding in the ED</a:t>
            </a:r>
          </a:p>
          <a:p>
            <a:pPr marL="180472" indent="-180472">
              <a:spcBef>
                <a:spcPts val="600"/>
              </a:spcBef>
              <a:buSzPct val="100000"/>
              <a:buChar char="-"/>
              <a:defRPr sz="1400"/>
            </a:pPr>
            <a:r>
              <a:t>But you will find many EM physicians who want to provide better counseling and care, and want to help secure better f/u for our shared patients with first Tri miscarriage, and want to help implement MUAs at the bedside in the ED for pts not stable enough to be discharged.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pPr>
              <a:defRPr sz="1400"/>
            </a:pPr>
            <a:r>
              <a:rPr dirty="0"/>
              <a:t>Providing good care for first trimester miscarriage patients who present to the ED can be HARD. One thing to keep in mind is that cases of first trimester miscarriage treated in the ED can FRUSTRATING to everyone:</a:t>
            </a:r>
          </a:p>
          <a:p>
            <a:pPr marL="120315" indent="-120315">
              <a:buSzPct val="100000"/>
              <a:buChar char="-"/>
              <a:defRPr sz="1400"/>
            </a:pPr>
            <a:r>
              <a:rPr dirty="0"/>
              <a:t>First and foremost - </a:t>
            </a:r>
            <a:r>
              <a:rPr b="1" dirty="0"/>
              <a:t>THE PATIENT</a:t>
            </a:r>
            <a:r>
              <a:rPr dirty="0"/>
              <a:t> (for those with equivocal testing, i.e. US with small material in uterus not meeting criteria for EPL - you have either 1. a normal early pregnancy, but you’re bleeding, 2. A miscarriage in progress, 3. A non-ruptured ectopic pregnancy, WE CAN’T be sure, and so just WAIT, GO HOME, and see your OBGYN provider for f/u and repeat blood testing and US. </a:t>
            </a:r>
          </a:p>
          <a:p>
            <a:pPr marL="501314" lvl="1" indent="-120314">
              <a:buSzPct val="100000"/>
              <a:buChar char="-"/>
              <a:defRPr sz="1400"/>
            </a:pPr>
            <a:r>
              <a:rPr dirty="0"/>
              <a:t>Medical science can’t stop a miscarriage in progress</a:t>
            </a:r>
          </a:p>
          <a:p>
            <a:pPr marL="501314" lvl="1" indent="-120314">
              <a:buSzPct val="100000"/>
              <a:buChar char="-"/>
              <a:defRPr sz="1400"/>
            </a:pPr>
            <a:r>
              <a:rPr dirty="0"/>
              <a:t>This is the latest in a series of miscarriages, emotions are high</a:t>
            </a:r>
          </a:p>
          <a:p>
            <a:pPr marL="501314" lvl="1" indent="-120314">
              <a:buSzPct val="100000"/>
              <a:buChar char="-"/>
              <a:defRPr sz="1400"/>
            </a:pPr>
            <a:r>
              <a:rPr dirty="0"/>
              <a:t>Lack of privacy, poor counseling</a:t>
            </a:r>
          </a:p>
          <a:p>
            <a:pPr marL="120315" indent="-120315">
              <a:buSzPct val="100000"/>
              <a:buChar char="-"/>
              <a:defRPr sz="1400" b="1"/>
            </a:pPr>
            <a:r>
              <a:rPr dirty="0"/>
              <a:t>THE EM PHYSICIAN </a:t>
            </a:r>
            <a:r>
              <a:rPr b="0" dirty="0"/>
              <a:t>- This isn’t an “EMERGENCY”, why don’t they just go to their OB. </a:t>
            </a:r>
          </a:p>
          <a:p>
            <a:pPr marL="501314" lvl="1" indent="-120314">
              <a:buSzPct val="100000"/>
              <a:buChar char="-"/>
              <a:defRPr sz="1400"/>
            </a:pPr>
            <a:r>
              <a:rPr dirty="0"/>
              <a:t>Can they go to L&amp;D?</a:t>
            </a:r>
          </a:p>
          <a:p>
            <a:pPr marL="501314" lvl="1" indent="-120314">
              <a:buSzPct val="100000"/>
              <a:buChar char="-"/>
              <a:defRPr sz="1400"/>
            </a:pPr>
            <a:r>
              <a:rPr dirty="0"/>
              <a:t>Don’t know criteria for definitive dx of EPL, don’t have 24hr formal US, don’t have US skills (trained years ago)</a:t>
            </a:r>
          </a:p>
          <a:p>
            <a:pPr marL="501314" lvl="1" indent="-120314">
              <a:buSzPct val="100000"/>
              <a:buChar char="-"/>
              <a:defRPr sz="1400"/>
            </a:pPr>
            <a:r>
              <a:rPr dirty="0"/>
              <a:t>Feel like they’re being asked to do more by many specialties</a:t>
            </a:r>
          </a:p>
          <a:p>
            <a:pPr marL="501314" lvl="1" indent="-120314">
              <a:buSzPct val="100000"/>
              <a:buChar char="-"/>
              <a:defRPr sz="1400"/>
            </a:pPr>
            <a:r>
              <a:rPr dirty="0"/>
              <a:t>Is OBGYN team performing procedures and not updating us on our patients?</a:t>
            </a:r>
          </a:p>
          <a:p>
            <a:pPr marL="501314" lvl="1" indent="-120314">
              <a:buSzPct val="100000"/>
              <a:buChar char="-"/>
              <a:defRPr sz="1400"/>
            </a:pPr>
            <a:r>
              <a:rPr dirty="0"/>
              <a:t>Lack knowledge of EPL treatment options, how to counsel patients</a:t>
            </a:r>
          </a:p>
          <a:p>
            <a:pPr marL="501314" lvl="1" indent="-120314">
              <a:buSzPct val="100000"/>
              <a:buChar char="-"/>
              <a:defRPr sz="1400"/>
            </a:pPr>
            <a:r>
              <a:rPr dirty="0"/>
              <a:t>Delay to OBGYN consultants coming to ED, lack of consultant consideration of other patients/busy-ness of </a:t>
            </a:r>
            <a:r>
              <a:rPr dirty="0" err="1"/>
              <a:t>EDo</a:t>
            </a:r>
            <a:r>
              <a:rPr dirty="0"/>
              <a:t> </a:t>
            </a:r>
          </a:p>
          <a:p>
            <a:pPr marL="501314" lvl="1" indent="-120314">
              <a:buSzPct val="100000"/>
              <a:buChar char="-"/>
              <a:defRPr sz="1400"/>
            </a:pPr>
            <a:r>
              <a:rPr dirty="0"/>
              <a:t>Erroneously think that all MUAs need conscious sedation</a:t>
            </a:r>
          </a:p>
          <a:p>
            <a:pPr marL="501314" lvl="1" indent="-120314">
              <a:buSzPct val="100000"/>
              <a:buChar char="-"/>
              <a:defRPr sz="1400"/>
            </a:pPr>
            <a:r>
              <a:rPr dirty="0" err="1"/>
              <a:t>Bouncebacks</a:t>
            </a:r>
            <a:r>
              <a:rPr dirty="0"/>
              <a:t> for vaginal bleeding</a:t>
            </a:r>
          </a:p>
          <a:p>
            <a:pPr marL="120315" indent="-120315">
              <a:buSzPct val="100000"/>
              <a:buChar char="-"/>
              <a:defRPr sz="1400"/>
            </a:pPr>
            <a:r>
              <a:rPr dirty="0"/>
              <a:t>The </a:t>
            </a:r>
            <a:r>
              <a:rPr b="1" dirty="0"/>
              <a:t>EM NURSE </a:t>
            </a:r>
            <a:r>
              <a:rPr dirty="0"/>
              <a:t> - MUA looks like an abortion</a:t>
            </a:r>
          </a:p>
          <a:p>
            <a:pPr marL="120315" indent="-120315">
              <a:buSzPct val="100000"/>
              <a:buChar char="-"/>
              <a:defRPr sz="1400"/>
            </a:pPr>
            <a:r>
              <a:rPr dirty="0"/>
              <a:t>The </a:t>
            </a:r>
            <a:r>
              <a:rPr b="1" dirty="0"/>
              <a:t>OBGYN PHYSICIAN</a:t>
            </a:r>
            <a:r>
              <a:rPr dirty="0"/>
              <a:t> - We get called for so many cases of EPL without EM physicians … (performing pelvic, having US or Rh results</a:t>
            </a:r>
          </a:p>
          <a:p>
            <a:pPr marL="501314" lvl="1" indent="-120314">
              <a:buSzPct val="100000"/>
              <a:buChar char="-"/>
              <a:defRPr sz="1400"/>
            </a:pPr>
            <a:r>
              <a:rPr dirty="0"/>
              <a:t>Come for consult, can’t find EM physician, nursing, a gynecological gurney, the patient!</a:t>
            </a:r>
          </a:p>
          <a:p>
            <a:pPr marL="501314" lvl="1" indent="-120314">
              <a:buSzPct val="100000"/>
              <a:buChar char="-"/>
              <a:defRPr sz="1400"/>
            </a:pPr>
            <a:r>
              <a:rPr dirty="0"/>
              <a:t>EM physicians not understanding of L&amp;D, surgery or other patient care load and cause for delay</a:t>
            </a:r>
          </a:p>
          <a:p>
            <a:pPr marL="501314" lvl="1" indent="-120314">
              <a:buSzPct val="100000"/>
              <a:buChar char="-"/>
              <a:defRPr sz="1400"/>
            </a:pPr>
            <a:r>
              <a:rPr dirty="0"/>
              <a:t>Feels like work added to by EM consults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r>
              <a:t>Case study to follow through the presentaion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noRot="1" noChangeAspect="1"/>
          </p:cNvSpPr>
          <p:nvPr>
            <p:ph type="sldImg"/>
          </p:nvPr>
        </p:nvSpPr>
        <p:spPr>
          <a:prstGeom prst="rect">
            <a:avLst/>
          </a:prstGeom>
        </p:spPr>
        <p:txBody>
          <a:bodyPr/>
          <a:lstStyle/>
          <a:p>
            <a:endParaRPr/>
          </a:p>
        </p:txBody>
      </p:sp>
      <p:sp>
        <p:nvSpPr>
          <p:cNvPr id="199" name="Shape 199"/>
          <p:cNvSpPr>
            <a:spLocks noGrp="1"/>
          </p:cNvSpPr>
          <p:nvPr>
            <p:ph type="body" sz="quarter" idx="1"/>
          </p:nvPr>
        </p:nvSpPr>
        <p:spPr>
          <a:prstGeom prst="rect">
            <a:avLst/>
          </a:prstGeom>
        </p:spPr>
        <p:txBody>
          <a:bodyPr/>
          <a:lstStyle/>
          <a:p>
            <a:r>
              <a:t>NSAIDs taken at time of conception</a:t>
            </a:r>
          </a:p>
          <a:p>
            <a:r>
              <a:t>Fever in calendar month of conception</a:t>
            </a:r>
          </a:p>
          <a:p>
            <a:r>
              <a:t>Folate low only in cases with aneuploid fetuses/embryos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p>
            <a:pPr marL="324692" indent="-324692" defTabSz="457200">
              <a:lnSpc>
                <a:spcPct val="117999"/>
              </a:lnSpc>
              <a:spcBef>
                <a:spcPts val="0"/>
              </a:spcBef>
              <a:buSzPct val="145000"/>
              <a:buChar char="-"/>
              <a:defRPr sz="1400">
                <a:latin typeface="Helvetica Neue"/>
                <a:ea typeface="Helvetica Neue"/>
                <a:cs typeface="Helvetica Neue"/>
                <a:sym typeface="Helvetica Neue"/>
              </a:defRPr>
            </a:pPr>
            <a:r>
              <a:t>NEJM published the results of a meeting of radiologists and ultrasonographers for the US criterial for diagnosing EPL</a:t>
            </a:r>
            <a:endParaRPr b="1"/>
          </a:p>
          <a:p>
            <a:pPr marL="324692" indent="-324692" defTabSz="457200">
              <a:lnSpc>
                <a:spcPct val="117999"/>
              </a:lnSpc>
              <a:spcBef>
                <a:spcPts val="0"/>
              </a:spcBef>
              <a:buSzPct val="145000"/>
              <a:buChar char="-"/>
              <a:defRPr sz="1400" b="1">
                <a:latin typeface="Helvetica Neue"/>
                <a:ea typeface="Helvetica Neue"/>
                <a:cs typeface="Helvetica Neue"/>
                <a:sym typeface="Helvetica Neue"/>
              </a:defRPr>
            </a:pPr>
            <a:r>
              <a:t>TRANSVAGINAL</a:t>
            </a:r>
            <a:r>
              <a:rPr b="0"/>
              <a:t> studies </a:t>
            </a:r>
          </a:p>
          <a:p>
            <a:pPr marL="324692" indent="-324692" defTabSz="457200">
              <a:lnSpc>
                <a:spcPct val="117999"/>
              </a:lnSpc>
              <a:spcBef>
                <a:spcPts val="0"/>
              </a:spcBef>
              <a:buSzPct val="145000"/>
              <a:buChar char="-"/>
              <a:defRPr sz="1400">
                <a:latin typeface="Helvetica Neue"/>
                <a:ea typeface="Helvetica Neue"/>
                <a:cs typeface="Helvetica Neue"/>
                <a:sym typeface="Helvetica Neue"/>
              </a:defRPr>
            </a:pPr>
            <a:r>
              <a:t>green highlighted areas are the most important for single US study to diagnose pregnancy failure with 100% specificity for a non-viable pregnancy with no false positives for IUFD, so a PPV of 100% for failed pregnancy (cutoff value for CRL and MSD where absence of cardiac activity reliably correlates with failed pregnancy)</a:t>
            </a:r>
          </a:p>
          <a:p>
            <a:pPr marL="324692" indent="-324692" defTabSz="457200">
              <a:lnSpc>
                <a:spcPct val="117999"/>
              </a:lnSpc>
              <a:spcBef>
                <a:spcPts val="0"/>
              </a:spcBef>
              <a:buSzPct val="145000"/>
              <a:buChar char="-"/>
              <a:defRPr sz="1400">
                <a:latin typeface="Helvetica Neue"/>
                <a:ea typeface="Helvetica Neue"/>
                <a:cs typeface="Helvetica Neue"/>
                <a:sym typeface="Helvetica Neue"/>
              </a:defRPr>
            </a:pPr>
            <a:r>
              <a:t>other two criteria in L column require a second US (not normally applicable for EM practice)</a:t>
            </a:r>
          </a:p>
          <a:p>
            <a:pPr marL="324692" indent="-324692" defTabSz="457200">
              <a:lnSpc>
                <a:spcPct val="117999"/>
              </a:lnSpc>
              <a:spcBef>
                <a:spcPts val="0"/>
              </a:spcBef>
              <a:buSzPct val="145000"/>
              <a:buChar char="-"/>
              <a:defRPr sz="1400">
                <a:latin typeface="Helvetica Neue"/>
                <a:ea typeface="Helvetica Neue"/>
                <a:cs typeface="Helvetica Neue"/>
                <a:sym typeface="Helvetica Neue"/>
              </a:defRPr>
            </a:pPr>
            <a:r>
              <a:t>R column: criteria SUGGESTIVE only, not diagnostic, for certain failed pregnancy </a:t>
            </a:r>
          </a:p>
          <a:p>
            <a:pPr marL="324692" indent="-324692" defTabSz="457200">
              <a:lnSpc>
                <a:spcPct val="117999"/>
              </a:lnSpc>
              <a:spcBef>
                <a:spcPts val="0"/>
              </a:spcBef>
              <a:buSzPct val="145000"/>
              <a:buChar char="-"/>
              <a:defRPr sz="1400">
                <a:latin typeface="Helvetica Neue"/>
                <a:ea typeface="Helvetica Neue"/>
                <a:cs typeface="Helvetica Neue"/>
                <a:sym typeface="Helvetica Neue"/>
              </a:defRPr>
            </a:pPr>
            <a:r>
              <a:t>In reality, many EDs have access to 24hr US, or will consult their OBGYN departments to definitive Dx of EPL, but here it’s important to know that you have the ability to Dx EPL alone </a:t>
            </a:r>
          </a:p>
          <a:p>
            <a:pPr marL="324692" indent="-324692" defTabSz="457200">
              <a:lnSpc>
                <a:spcPct val="117999"/>
              </a:lnSpc>
              <a:spcBef>
                <a:spcPts val="0"/>
              </a:spcBef>
              <a:buSzPct val="145000"/>
              <a:buChar char="-"/>
              <a:defRPr sz="1400">
                <a:latin typeface="Helvetica Neue"/>
                <a:ea typeface="Helvetica Neue"/>
                <a:cs typeface="Helvetica Neue"/>
                <a:sym typeface="Helvetica Neue"/>
              </a:defRPr>
            </a:pPr>
            <a:r>
              <a:t>Everything on the right are the criteria for uncertainty / lack of definitive dx</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hape 253"/>
          <p:cNvSpPr>
            <a:spLocks noGrp="1" noRot="1" noChangeAspect="1"/>
          </p:cNvSpPr>
          <p:nvPr>
            <p:ph type="sldImg"/>
          </p:nvPr>
        </p:nvSpPr>
        <p:spPr>
          <a:prstGeom prst="rect">
            <a:avLst/>
          </a:prstGeom>
        </p:spPr>
        <p:txBody>
          <a:bodyPr/>
          <a:lstStyle/>
          <a:p>
            <a:endParaRPr/>
          </a:p>
        </p:txBody>
      </p:sp>
      <p:sp>
        <p:nvSpPr>
          <p:cNvPr id="254" name="Shape 254"/>
          <p:cNvSpPr>
            <a:spLocks noGrp="1"/>
          </p:cNvSpPr>
          <p:nvPr>
            <p:ph type="body" sz="quarter" idx="1"/>
          </p:nvPr>
        </p:nvSpPr>
        <p:spPr>
          <a:prstGeom prst="rect">
            <a:avLst/>
          </a:prstGeom>
        </p:spPr>
        <p:txBody>
          <a:bodyPr/>
          <a:lstStyle/>
          <a:p>
            <a:r>
              <a:t>Many studies define failure as an endometrial thickness of 15 mm at some defined point in time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685800" y="1371600"/>
            <a:ext cx="7848600" cy="1927225"/>
          </a:xfrm>
          <a:prstGeom prst="rect">
            <a:avLst/>
          </a:prstGeom>
        </p:spPr>
        <p:txBody>
          <a:bodyPr anchor="b"/>
          <a:lstStyle>
            <a:lvl1pPr>
              <a:defRPr sz="5400" cap="all"/>
            </a:lvl1pPr>
          </a:lstStyle>
          <a:p>
            <a:r>
              <a:t>Title Text</a:t>
            </a:r>
          </a:p>
        </p:txBody>
      </p:sp>
      <p:sp>
        <p:nvSpPr>
          <p:cNvPr id="14" name="Body Level One…"/>
          <p:cNvSpPr txBox="1">
            <a:spLocks noGrp="1"/>
          </p:cNvSpPr>
          <p:nvPr>
            <p:ph type="body" sz="quarter" idx="1"/>
          </p:nvPr>
        </p:nvSpPr>
        <p:spPr>
          <a:xfrm>
            <a:off x="685800" y="3505200"/>
            <a:ext cx="6400800" cy="1752600"/>
          </a:xfrm>
          <a:prstGeom prst="rect">
            <a:avLst/>
          </a:prstGeom>
        </p:spPr>
        <p:txBody>
          <a:bodyPr/>
          <a:lstStyle>
            <a:lvl1pPr marL="0" indent="0">
              <a:buClrTx/>
              <a:buSzTx/>
              <a:buFontTx/>
              <a:buNone/>
              <a:defRPr>
                <a:solidFill>
                  <a:srgbClr val="404040"/>
                </a:solidFill>
              </a:defRPr>
            </a:lvl1pPr>
            <a:lvl2pPr marL="0" indent="0">
              <a:buClrTx/>
              <a:buSzTx/>
              <a:buFontTx/>
              <a:buNone/>
              <a:defRPr>
                <a:solidFill>
                  <a:srgbClr val="404040"/>
                </a:solidFill>
              </a:defRPr>
            </a:lvl2pPr>
            <a:lvl3pPr marL="0" indent="0">
              <a:buClrTx/>
              <a:buSzTx/>
              <a:buFontTx/>
              <a:buNone/>
              <a:defRPr>
                <a:solidFill>
                  <a:srgbClr val="404040"/>
                </a:solidFill>
              </a:defRPr>
            </a:lvl3pPr>
            <a:lvl4pPr marL="0" indent="0">
              <a:buClrTx/>
              <a:buSzTx/>
              <a:buFontTx/>
              <a:buNone/>
              <a:defRPr>
                <a:solidFill>
                  <a:srgbClr val="404040"/>
                </a:solidFill>
              </a:defRPr>
            </a:lvl4pPr>
            <a:lvl5pPr marL="0" indent="0">
              <a:buClrTx/>
              <a:buSzTx/>
              <a:buFontTx/>
              <a:buNone/>
              <a:defRPr>
                <a:solidFill>
                  <a:srgbClr val="404040"/>
                </a:solidFill>
              </a:defRPr>
            </a:lvl5pPr>
          </a:lstStyle>
          <a:p>
            <a:r>
              <a:t>Body Level One</a:t>
            </a:r>
          </a:p>
          <a:p>
            <a:pPr lvl="1"/>
            <a:r>
              <a:t>Body Level Two</a:t>
            </a:r>
          </a:p>
          <a:p>
            <a:pPr lvl="2"/>
            <a:r>
              <a:t>Body Level Three</a:t>
            </a:r>
          </a:p>
          <a:p>
            <a:pPr lvl="3"/>
            <a:r>
              <a:t>Body Level Four</a:t>
            </a:r>
          </a:p>
          <a:p>
            <a:pPr lvl="4"/>
            <a:r>
              <a:t>Body Level Five</a:t>
            </a:r>
          </a:p>
        </p:txBody>
      </p:sp>
      <p:sp>
        <p:nvSpPr>
          <p:cNvPr id="15" name="Straight Connector 7"/>
          <p:cNvSpPr/>
          <p:nvPr/>
        </p:nvSpPr>
        <p:spPr>
          <a:xfrm>
            <a:off x="685800" y="3398520"/>
            <a:ext cx="7848602" cy="1590"/>
          </a:xfrm>
          <a:prstGeom prst="line">
            <a:avLst/>
          </a:prstGeom>
          <a:ln w="19050">
            <a:solidFill>
              <a:srgbClr val="564B3C"/>
            </a:solidFill>
          </a:ln>
        </p:spPr>
        <p:txBody>
          <a:bodyPr lIns="45718" tIns="45718" rIns="45718" bIns="45718"/>
          <a:lstStyle/>
          <a:p>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8" name="Title Text"/>
          <p:cNvSpPr txBox="1">
            <a:spLocks noGrp="1"/>
          </p:cNvSpPr>
          <p:nvPr>
            <p:ph type="title"/>
          </p:nvPr>
        </p:nvSpPr>
        <p:spPr>
          <a:prstGeom prst="rect">
            <a:avLst/>
          </a:prstGeom>
        </p:spPr>
        <p:txBody>
          <a:bodyPr/>
          <a:lstStyle/>
          <a:p>
            <a:r>
              <a:t>Title Text</a:t>
            </a:r>
          </a:p>
        </p:txBody>
      </p:sp>
      <p:sp>
        <p:nvSpPr>
          <p:cNvPr id="9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6629400" y="609600"/>
            <a:ext cx="2057400" cy="5867400"/>
          </a:xfrm>
          <a:prstGeom prst="rect">
            <a:avLst/>
          </a:prstGeom>
        </p:spPr>
        <p:txBody>
          <a:bodyPr anchor="b"/>
          <a:lstStyle/>
          <a:p>
            <a:r>
              <a:t>Title Text</a:t>
            </a:r>
          </a:p>
        </p:txBody>
      </p:sp>
      <p:sp>
        <p:nvSpPr>
          <p:cNvPr id="108" name="Body Level One…"/>
          <p:cNvSpPr txBox="1">
            <a:spLocks noGrp="1"/>
          </p:cNvSpPr>
          <p:nvPr>
            <p:ph type="body" idx="1"/>
          </p:nvPr>
        </p:nvSpPr>
        <p:spPr>
          <a:xfrm>
            <a:off x="457200" y="609600"/>
            <a:ext cx="6019800" cy="58674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6" name="Title Text"/>
          <p:cNvSpPr txBox="1">
            <a:spLocks noGrp="1"/>
          </p:cNvSpPr>
          <p:nvPr>
            <p:ph type="title"/>
          </p:nvPr>
        </p:nvSpPr>
        <p:spPr>
          <a:xfrm>
            <a:off x="892969" y="2268141"/>
            <a:ext cx="7358065" cy="2321719"/>
          </a:xfrm>
          <a:prstGeom prst="rect">
            <a:avLst/>
          </a:prstGeom>
        </p:spPr>
        <p:txBody>
          <a:bodyPr/>
          <a:lstStyle/>
          <a:p>
            <a:r>
              <a:t>Title Text</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solidFill>
          <a:srgbClr val="564B3C"/>
        </a:solidFill>
        <a:effectLst/>
      </p:bgPr>
    </p:bg>
    <p:spTree>
      <p:nvGrpSpPr>
        <p:cNvPr id="1" name=""/>
        <p:cNvGrpSpPr/>
        <p:nvPr/>
      </p:nvGrpSpPr>
      <p:grpSpPr>
        <a:xfrm>
          <a:off x="0" y="0"/>
          <a:ext cx="0" cy="0"/>
          <a:chOff x="0" y="0"/>
          <a:chExt cx="0" cy="0"/>
        </a:xfrm>
      </p:grpSpPr>
      <p:sp>
        <p:nvSpPr>
          <p:cNvPr id="32" name="Title Text"/>
          <p:cNvSpPr txBox="1">
            <a:spLocks noGrp="1"/>
          </p:cNvSpPr>
          <p:nvPr>
            <p:ph type="title"/>
          </p:nvPr>
        </p:nvSpPr>
        <p:spPr>
          <a:xfrm>
            <a:off x="722312" y="2362200"/>
            <a:ext cx="7772401" cy="2200275"/>
          </a:xfrm>
          <a:prstGeom prst="rect">
            <a:avLst/>
          </a:prstGeom>
        </p:spPr>
        <p:txBody>
          <a:bodyPr anchor="b"/>
          <a:lstStyle>
            <a:lvl1pPr>
              <a:defRPr sz="4800" cap="all">
                <a:solidFill>
                  <a:srgbClr val="ECEDD1"/>
                </a:solidFill>
              </a:defRPr>
            </a:lvl1pPr>
          </a:lstStyle>
          <a:p>
            <a:r>
              <a:t>Title Text</a:t>
            </a:r>
          </a:p>
        </p:txBody>
      </p:sp>
      <p:sp>
        <p:nvSpPr>
          <p:cNvPr id="33" name="Body Level One…"/>
          <p:cNvSpPr txBox="1">
            <a:spLocks noGrp="1"/>
          </p:cNvSpPr>
          <p:nvPr>
            <p:ph type="body" sz="quarter" idx="1"/>
          </p:nvPr>
        </p:nvSpPr>
        <p:spPr>
          <a:xfrm>
            <a:off x="722312" y="4626864"/>
            <a:ext cx="7772401" cy="1500189"/>
          </a:xfrm>
          <a:prstGeom prst="rect">
            <a:avLst/>
          </a:prstGeom>
        </p:spPr>
        <p:txBody>
          <a:bodyPr/>
          <a:lstStyle>
            <a:lvl1pPr marL="0" indent="0">
              <a:buClrTx/>
              <a:buSzTx/>
              <a:buFontTx/>
              <a:buNone/>
              <a:defRPr>
                <a:solidFill>
                  <a:srgbClr val="ECEDD1"/>
                </a:solidFill>
              </a:defRPr>
            </a:lvl1pPr>
            <a:lvl2pPr marL="0" indent="0">
              <a:buClrTx/>
              <a:buSzTx/>
              <a:buFontTx/>
              <a:buNone/>
              <a:defRPr>
                <a:solidFill>
                  <a:srgbClr val="ECEDD1"/>
                </a:solidFill>
              </a:defRPr>
            </a:lvl2pPr>
            <a:lvl3pPr marL="0" indent="0">
              <a:buClrTx/>
              <a:buSzTx/>
              <a:buFontTx/>
              <a:buNone/>
              <a:defRPr>
                <a:solidFill>
                  <a:srgbClr val="ECEDD1"/>
                </a:solidFill>
              </a:defRPr>
            </a:lvl3pPr>
            <a:lvl4pPr marL="0" indent="0">
              <a:buClrTx/>
              <a:buSzTx/>
              <a:buFontTx/>
              <a:buNone/>
              <a:defRPr>
                <a:solidFill>
                  <a:srgbClr val="ECEDD1"/>
                </a:solidFill>
              </a:defRPr>
            </a:lvl4pPr>
            <a:lvl5pPr marL="0" indent="0">
              <a:buClrTx/>
              <a:buSzTx/>
              <a:buFontTx/>
              <a:buNone/>
              <a:defRPr>
                <a:solidFill>
                  <a:srgbClr val="ECEDD1"/>
                </a:solidFill>
              </a:defRPr>
            </a:lvl5pPr>
          </a:lstStyle>
          <a:p>
            <a:r>
              <a:t>Body Level One</a:t>
            </a:r>
          </a:p>
          <a:p>
            <a:pPr lvl="1"/>
            <a:r>
              <a:t>Body Level Two</a:t>
            </a:r>
          </a:p>
          <a:p>
            <a:pPr lvl="2"/>
            <a:r>
              <a:t>Body Level Three</a:t>
            </a:r>
          </a:p>
          <a:p>
            <a:pPr lvl="3"/>
            <a:r>
              <a:t>Body Level Four</a:t>
            </a:r>
          </a:p>
          <a:p>
            <a:pPr lvl="4"/>
            <a:r>
              <a:t>Body Level Five</a:t>
            </a:r>
          </a:p>
        </p:txBody>
      </p:sp>
      <p:sp>
        <p:nvSpPr>
          <p:cNvPr id="34" name="Straight Connector 6"/>
          <p:cNvSpPr/>
          <p:nvPr/>
        </p:nvSpPr>
        <p:spPr>
          <a:xfrm>
            <a:off x="731518" y="4599432"/>
            <a:ext cx="7848603" cy="1590"/>
          </a:xfrm>
          <a:prstGeom prst="line">
            <a:avLst/>
          </a:prstGeom>
          <a:ln w="19050">
            <a:solidFill>
              <a:srgbClr val="ECEDD1"/>
            </a:solidFill>
          </a:ln>
        </p:spPr>
        <p:txBody>
          <a:bodyPr lIns="45718" tIns="45718" rIns="45718" bIns="45718"/>
          <a:lstStyle/>
          <a:p>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prstGeom prst="rect">
            <a:avLst/>
          </a:prstGeom>
        </p:spPr>
        <p:txBody>
          <a:bodyPr/>
          <a:lstStyle/>
          <a:p>
            <a:r>
              <a:t>Title Text</a:t>
            </a:r>
          </a:p>
        </p:txBody>
      </p:sp>
      <p:sp>
        <p:nvSpPr>
          <p:cNvPr id="43" name="Body Level One…"/>
          <p:cNvSpPr txBox="1">
            <a:spLocks noGrp="1"/>
          </p:cNvSpPr>
          <p:nvPr>
            <p:ph type="body" sz="half" idx="1"/>
          </p:nvPr>
        </p:nvSpPr>
        <p:spPr>
          <a:xfrm>
            <a:off x="457200" y="1673350"/>
            <a:ext cx="4038600" cy="4718306"/>
          </a:xfrm>
          <a:prstGeom prst="rect">
            <a:avLst/>
          </a:prstGeom>
        </p:spPr>
        <p:txBody>
          <a:bodyPr/>
          <a:lstStyle>
            <a:lvl1pPr marL="182878" indent="-182878">
              <a:spcBef>
                <a:spcPts val="600"/>
              </a:spcBef>
              <a:defRPr sz="2800"/>
            </a:lvl1pPr>
            <a:lvl2pPr marL="487680" indent="-213359">
              <a:spcBef>
                <a:spcPts val="600"/>
              </a:spcBef>
              <a:defRPr sz="2800"/>
            </a:lvl2pPr>
            <a:lvl3pPr marL="804672" indent="-256031">
              <a:spcBef>
                <a:spcPts val="600"/>
              </a:spcBef>
              <a:defRPr sz="2800"/>
            </a:lvl3pPr>
            <a:lvl4pPr marL="1107438" indent="-284480">
              <a:spcBef>
                <a:spcPts val="600"/>
              </a:spcBef>
              <a:defRPr sz="2800"/>
            </a:lvl4pPr>
            <a:lvl5pPr marL="1264919" indent="-213359">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p>
            <a:r>
              <a:t>Title Text</a:t>
            </a:r>
          </a:p>
        </p:txBody>
      </p:sp>
      <p:sp>
        <p:nvSpPr>
          <p:cNvPr id="52" name="Body Level One…"/>
          <p:cNvSpPr txBox="1">
            <a:spLocks noGrp="1"/>
          </p:cNvSpPr>
          <p:nvPr>
            <p:ph type="body" sz="quarter" idx="1"/>
          </p:nvPr>
        </p:nvSpPr>
        <p:spPr>
          <a:xfrm>
            <a:off x="457200" y="1676400"/>
            <a:ext cx="3931921" cy="639763"/>
          </a:xfrm>
          <a:prstGeom prst="rect">
            <a:avLst/>
          </a:prstGeom>
        </p:spPr>
        <p:txBody>
          <a:bodyPr anchor="ctr"/>
          <a:lstStyle>
            <a:lvl1pPr marL="0" indent="0" algn="ctr">
              <a:spcBef>
                <a:spcPts val="400"/>
              </a:spcBef>
              <a:buClrTx/>
              <a:buSzTx/>
              <a:buFontTx/>
              <a:buNone/>
              <a:defRPr sz="2000">
                <a:solidFill>
                  <a:srgbClr val="564B3C"/>
                </a:solidFill>
              </a:defRPr>
            </a:lvl1pPr>
            <a:lvl2pPr marL="0" indent="0" algn="ctr">
              <a:spcBef>
                <a:spcPts val="400"/>
              </a:spcBef>
              <a:buClrTx/>
              <a:buSzTx/>
              <a:buFontTx/>
              <a:buNone/>
              <a:defRPr sz="2000">
                <a:solidFill>
                  <a:srgbClr val="564B3C"/>
                </a:solidFill>
              </a:defRPr>
            </a:lvl2pPr>
            <a:lvl3pPr marL="0" indent="0" algn="ctr">
              <a:spcBef>
                <a:spcPts val="400"/>
              </a:spcBef>
              <a:buClrTx/>
              <a:buSzTx/>
              <a:buFontTx/>
              <a:buNone/>
              <a:defRPr sz="2000">
                <a:solidFill>
                  <a:srgbClr val="564B3C"/>
                </a:solidFill>
              </a:defRPr>
            </a:lvl3pPr>
            <a:lvl4pPr marL="0" indent="0" algn="ctr">
              <a:spcBef>
                <a:spcPts val="400"/>
              </a:spcBef>
              <a:buClrTx/>
              <a:buSzTx/>
              <a:buFontTx/>
              <a:buNone/>
              <a:defRPr sz="2000">
                <a:solidFill>
                  <a:srgbClr val="564B3C"/>
                </a:solidFill>
              </a:defRPr>
            </a:lvl4pPr>
            <a:lvl5pPr marL="0" indent="0" algn="ctr">
              <a:spcBef>
                <a:spcPts val="400"/>
              </a:spcBef>
              <a:buClrTx/>
              <a:buSzTx/>
              <a:buFontTx/>
              <a:buNone/>
              <a:defRPr sz="2000">
                <a:solidFill>
                  <a:srgbClr val="564B3C"/>
                </a:solidFill>
              </a:defRPr>
            </a:lvl5pPr>
          </a:lstStyle>
          <a:p>
            <a:r>
              <a:t>Body Level One</a:t>
            </a:r>
          </a:p>
          <a:p>
            <a:pPr lvl="1"/>
            <a:r>
              <a:t>Body Level Two</a:t>
            </a:r>
          </a:p>
          <a:p>
            <a:pPr lvl="2"/>
            <a:r>
              <a:t>Body Level Three</a:t>
            </a:r>
          </a:p>
          <a:p>
            <a:pPr lvl="3"/>
            <a:r>
              <a:t>Body Level Four</a:t>
            </a:r>
          </a:p>
          <a:p>
            <a:pPr lvl="4"/>
            <a:r>
              <a:t>Body Level Five</a:t>
            </a:r>
          </a:p>
        </p:txBody>
      </p:sp>
      <p:sp>
        <p:nvSpPr>
          <p:cNvPr id="53" name="Text Placeholder 4"/>
          <p:cNvSpPr>
            <a:spLocks noGrp="1"/>
          </p:cNvSpPr>
          <p:nvPr>
            <p:ph type="body" sz="quarter" idx="13"/>
          </p:nvPr>
        </p:nvSpPr>
        <p:spPr>
          <a:xfrm>
            <a:off x="4754879" y="1676399"/>
            <a:ext cx="3931921" cy="639765"/>
          </a:xfrm>
          <a:prstGeom prst="rect">
            <a:avLst/>
          </a:prstGeom>
        </p:spPr>
        <p:txBody>
          <a:bodyPr anchor="ctr"/>
          <a:lstStyle/>
          <a:p>
            <a:endParaRPr/>
          </a:p>
        </p:txBody>
      </p:sp>
      <p:sp>
        <p:nvSpPr>
          <p:cNvPr id="54" name="Straight Connector 10"/>
          <p:cNvSpPr/>
          <p:nvPr/>
        </p:nvSpPr>
        <p:spPr>
          <a:xfrm flipH="1">
            <a:off x="4571999" y="1691640"/>
            <a:ext cx="795" cy="4709160"/>
          </a:xfrm>
          <a:prstGeom prst="line">
            <a:avLst/>
          </a:prstGeom>
          <a:ln w="19050">
            <a:solidFill>
              <a:srgbClr val="564B3C"/>
            </a:solidFill>
          </a:ln>
        </p:spPr>
        <p:txBody>
          <a:bodyPr lIns="45718" tIns="45718" rIns="45718" bIns="45718"/>
          <a:lstStyle/>
          <a:p>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457200" y="792078"/>
            <a:ext cx="2139696" cy="1261876"/>
          </a:xfrm>
          <a:prstGeom prst="rect">
            <a:avLst/>
          </a:prstGeom>
        </p:spPr>
        <p:txBody>
          <a:bodyPr anchor="b"/>
          <a:lstStyle>
            <a:lvl1pPr>
              <a:defRPr sz="2400"/>
            </a:lvl1pPr>
          </a:lstStyle>
          <a:p>
            <a:r>
              <a:t>Title Text</a:t>
            </a:r>
          </a:p>
        </p:txBody>
      </p:sp>
      <p:sp>
        <p:nvSpPr>
          <p:cNvPr id="78" name="Body Level One…"/>
          <p:cNvSpPr txBox="1">
            <a:spLocks noGrp="1"/>
          </p:cNvSpPr>
          <p:nvPr>
            <p:ph type="body" idx="1"/>
          </p:nvPr>
        </p:nvSpPr>
        <p:spPr>
          <a:xfrm>
            <a:off x="2971800" y="792078"/>
            <a:ext cx="5715000" cy="5577844"/>
          </a:xfrm>
          <a:prstGeom prst="rect">
            <a:avLst/>
          </a:prstGeom>
        </p:spPr>
        <p:txBody>
          <a:bodyPr/>
          <a:lstStyle>
            <a:lvl1pPr>
              <a:spcBef>
                <a:spcPts val="700"/>
              </a:spcBef>
              <a:defRPr sz="3200"/>
            </a:lvl1pPr>
            <a:lvl2pPr marL="483325" indent="-209004">
              <a:spcBef>
                <a:spcPts val="700"/>
              </a:spcBef>
              <a:defRPr sz="3200"/>
            </a:lvl2pPr>
            <a:lvl3pPr marL="792480">
              <a:spcBef>
                <a:spcPts val="700"/>
              </a:spcBef>
              <a:defRPr sz="3200"/>
            </a:lvl3pPr>
            <a:lvl4pPr marL="1115566" indent="-292608">
              <a:spcBef>
                <a:spcPts val="700"/>
              </a:spcBef>
              <a:defRPr sz="3200"/>
            </a:lvl4pPr>
            <a:lvl5pPr marL="1271016" indent="-219455">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13"/>
          </p:nvPr>
        </p:nvSpPr>
        <p:spPr>
          <a:xfrm>
            <a:off x="457201" y="2130550"/>
            <a:ext cx="2139696" cy="4243618"/>
          </a:xfrm>
          <a:prstGeom prst="rect">
            <a:avLst/>
          </a:prstGeom>
        </p:spPr>
        <p:txBody>
          <a:bodyPr/>
          <a:lstStyle/>
          <a:p>
            <a:endParaRPr/>
          </a:p>
        </p:txBody>
      </p:sp>
      <p:sp>
        <p:nvSpPr>
          <p:cNvPr id="80" name="Straight Connector 8"/>
          <p:cNvSpPr/>
          <p:nvPr/>
        </p:nvSpPr>
        <p:spPr>
          <a:xfrm flipH="1">
            <a:off x="2775010" y="792079"/>
            <a:ext cx="1590" cy="5577842"/>
          </a:xfrm>
          <a:prstGeom prst="line">
            <a:avLst/>
          </a:prstGeom>
          <a:ln w="19050">
            <a:solidFill>
              <a:srgbClr val="564B3C"/>
            </a:solidFill>
          </a:ln>
        </p:spPr>
        <p:txBody>
          <a:bodyPr lIns="45718" tIns="45718" rIns="45718" bIns="45718"/>
          <a:lstStyle/>
          <a:p>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8" name="Title Text"/>
          <p:cNvSpPr txBox="1">
            <a:spLocks noGrp="1"/>
          </p:cNvSpPr>
          <p:nvPr>
            <p:ph type="title"/>
          </p:nvPr>
        </p:nvSpPr>
        <p:spPr>
          <a:xfrm>
            <a:off x="457200" y="792480"/>
            <a:ext cx="2142682" cy="1264920"/>
          </a:xfrm>
          <a:prstGeom prst="rect">
            <a:avLst/>
          </a:prstGeom>
        </p:spPr>
        <p:txBody>
          <a:bodyPr anchor="b"/>
          <a:lstStyle>
            <a:lvl1pPr>
              <a:defRPr sz="2400"/>
            </a:lvl1pPr>
          </a:lstStyle>
          <a:p>
            <a:r>
              <a:t>Title Text</a:t>
            </a:r>
          </a:p>
        </p:txBody>
      </p:sp>
      <p:sp>
        <p:nvSpPr>
          <p:cNvPr id="89" name="Picture Placeholder 2"/>
          <p:cNvSpPr>
            <a:spLocks noGrp="1"/>
          </p:cNvSpPr>
          <p:nvPr>
            <p:ph type="pic" idx="13"/>
          </p:nvPr>
        </p:nvSpPr>
        <p:spPr>
          <a:xfrm>
            <a:off x="2858610" y="838200"/>
            <a:ext cx="5904390" cy="5500459"/>
          </a:xfrm>
          <a:prstGeom prst="rect">
            <a:avLst/>
          </a:prstGeom>
          <a:ln w="76200">
            <a:solidFill>
              <a:srgbClr val="FFFFFF"/>
            </a:solidFill>
            <a:miter lim="800000"/>
          </a:ln>
          <a:effectLst>
            <a:outerShdw blurRad="50800" dist="12700" dir="5400000" rotWithShape="0">
              <a:srgbClr val="000000">
                <a:alpha val="58999"/>
              </a:srgbClr>
            </a:outerShdw>
          </a:effectLst>
        </p:spPr>
        <p:txBody>
          <a:bodyPr lIns="91439" tIns="45719" rIns="91439" bIns="45719">
            <a:noAutofit/>
          </a:bodyPr>
          <a:lstStyle/>
          <a:p>
            <a:endParaRPr/>
          </a:p>
        </p:txBody>
      </p:sp>
      <p:sp>
        <p:nvSpPr>
          <p:cNvPr id="90" name="Body Level One…"/>
          <p:cNvSpPr txBox="1">
            <a:spLocks noGrp="1"/>
          </p:cNvSpPr>
          <p:nvPr>
            <p:ph type="body" sz="quarter" idx="1"/>
          </p:nvPr>
        </p:nvSpPr>
        <p:spPr>
          <a:xfrm>
            <a:off x="457200" y="2133600"/>
            <a:ext cx="2139696" cy="4242816"/>
          </a:xfrm>
          <a:prstGeom prst="rect">
            <a:avLst/>
          </a:prstGeom>
        </p:spPr>
        <p:txBody>
          <a:bodyPr/>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p:cNvSpPr/>
          <p:nvPr/>
        </p:nvSpPr>
        <p:spPr>
          <a:xfrm>
            <a:off x="0" y="220785"/>
            <a:ext cx="9144000" cy="228601"/>
          </a:xfrm>
          <a:prstGeom prst="rect">
            <a:avLst/>
          </a:prstGeom>
          <a:solidFill>
            <a:srgbClr val="FFFFFF"/>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3" name="Rectangle 6"/>
          <p:cNvSpPr/>
          <p:nvPr/>
        </p:nvSpPr>
        <p:spPr>
          <a:xfrm>
            <a:off x="0" y="-2"/>
            <a:ext cx="9144000" cy="365764"/>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4" name="Title Text"/>
          <p:cNvSpPr txBox="1">
            <a:spLocks noGrp="1"/>
          </p:cNvSpPr>
          <p:nvPr>
            <p:ph type="title"/>
          </p:nvPr>
        </p:nvSpPr>
        <p:spPr>
          <a:xfrm>
            <a:off x="457200" y="533400"/>
            <a:ext cx="8229600" cy="9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5" name="Body Level One…"/>
          <p:cNvSpPr txBox="1">
            <a:spLocks noGrp="1"/>
          </p:cNvSpPr>
          <p:nvPr>
            <p:ph type="body" idx="1"/>
          </p:nvPr>
        </p:nvSpPr>
        <p:spPr>
          <a:xfrm>
            <a:off x="457200" y="1600200"/>
            <a:ext cx="8229600" cy="4876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7620000" y="35561"/>
            <a:ext cx="257890" cy="294639"/>
          </a:xfrm>
          <a:prstGeom prst="rect">
            <a:avLst/>
          </a:prstGeom>
          <a:ln w="12700">
            <a:miter lim="400000"/>
          </a:ln>
        </p:spPr>
        <p:txBody>
          <a:bodyPr wrap="none" lIns="45718" tIns="45718" rIns="45718" bIns="45718" anchor="ctr">
            <a:spAutoFit/>
          </a:bodyPr>
          <a:lstStyle>
            <a:lvl1pPr>
              <a:defRPr sz="1400" b="1">
                <a:solidFill>
                  <a:srgbClr val="FFFFFF"/>
                </a:solidFill>
                <a:latin typeface="Garamond"/>
                <a:ea typeface="Garamond"/>
                <a:cs typeface="Garamond"/>
                <a:sym typeface="Garamon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564B3C"/>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564B3C"/>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564B3C"/>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564B3C"/>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564B3C"/>
          </a:solidFill>
          <a:uFillTx/>
          <a:latin typeface="Calibri"/>
          <a:ea typeface="Calibri"/>
          <a:cs typeface="Calibri"/>
          <a:sym typeface="Calibri"/>
        </a:defRPr>
      </a:lvl5pPr>
      <a:lvl6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564B3C"/>
          </a:solidFill>
          <a:uFillTx/>
          <a:latin typeface="Calibri"/>
          <a:ea typeface="Calibri"/>
          <a:cs typeface="Calibri"/>
          <a:sym typeface="Calibri"/>
        </a:defRPr>
      </a:lvl6pPr>
      <a:lvl7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564B3C"/>
          </a:solidFill>
          <a:uFillTx/>
          <a:latin typeface="Calibri"/>
          <a:ea typeface="Calibri"/>
          <a:cs typeface="Calibri"/>
          <a:sym typeface="Calibri"/>
        </a:defRPr>
      </a:lvl7pPr>
      <a:lvl8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564B3C"/>
          </a:solidFill>
          <a:uFillTx/>
          <a:latin typeface="Calibri"/>
          <a:ea typeface="Calibri"/>
          <a:cs typeface="Calibri"/>
          <a:sym typeface="Calibri"/>
        </a:defRPr>
      </a:lvl8pPr>
      <a:lvl9pPr marL="0" marR="0" indent="0" algn="l" defTabSz="914400" rtl="0" latinLnBrk="0">
        <a:lnSpc>
          <a:spcPct val="100000"/>
        </a:lnSpc>
        <a:spcBef>
          <a:spcPts val="0"/>
        </a:spcBef>
        <a:spcAft>
          <a:spcPts val="0"/>
        </a:spcAft>
        <a:buClrTx/>
        <a:buSzTx/>
        <a:buFontTx/>
        <a:buNone/>
        <a:tabLst/>
        <a:defRPr sz="4000" b="0" i="0" u="none" strike="noStrike" cap="none" spc="-100" baseline="0">
          <a:ln>
            <a:noFill/>
          </a:ln>
          <a:solidFill>
            <a:srgbClr val="564B3C"/>
          </a:solidFill>
          <a:uFillTx/>
          <a:latin typeface="Calibri"/>
          <a:ea typeface="Calibri"/>
          <a:cs typeface="Calibri"/>
          <a:sym typeface="Calibri"/>
        </a:defRPr>
      </a:lvl9pPr>
    </p:titleStyle>
    <p:bodyStyle>
      <a:lvl1pPr marL="182879" marR="0" indent="-182879" algn="l" defTabSz="914400" rtl="0" latinLnBrk="0">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1pPr>
      <a:lvl2pPr marL="493774" marR="0" indent="-219454" algn="l" defTabSz="914400" rtl="0" latinLnBrk="0">
        <a:lnSpc>
          <a:spcPct val="100000"/>
        </a:lnSpc>
        <a:spcBef>
          <a:spcPts val="500"/>
        </a:spcBef>
        <a:spcAft>
          <a:spcPts val="0"/>
        </a:spcAft>
        <a:buClr>
          <a:schemeClr val="accent1"/>
        </a:buClr>
        <a:buSzPct val="85000"/>
        <a:buFont typeface="Arial"/>
        <a:buChar char="•"/>
        <a:tabLst/>
        <a:defRPr sz="2400" b="0" i="0" u="none" strike="noStrike" cap="none" spc="0" baseline="0">
          <a:ln>
            <a:noFill/>
          </a:ln>
          <a:solidFill>
            <a:srgbClr val="000000"/>
          </a:solidFill>
          <a:uFillTx/>
          <a:latin typeface="Calibri"/>
          <a:ea typeface="Calibri"/>
          <a:cs typeface="Calibri"/>
          <a:sym typeface="Calibri"/>
        </a:defRPr>
      </a:lvl2pPr>
      <a:lvl3pPr marL="792479" marR="0" indent="-243840" algn="l" defTabSz="914400" rtl="0" latinLnBrk="0">
        <a:lnSpc>
          <a:spcPct val="100000"/>
        </a:lnSpc>
        <a:spcBef>
          <a:spcPts val="500"/>
        </a:spcBef>
        <a:spcAft>
          <a:spcPts val="0"/>
        </a:spcAft>
        <a:buClr>
          <a:schemeClr val="accent1"/>
        </a:buClr>
        <a:buSzPct val="90000"/>
        <a:buFont typeface="Arial"/>
        <a:buChar char="•"/>
        <a:tabLst/>
        <a:defRPr sz="2400" b="0" i="0" u="none" strike="noStrike" cap="none" spc="0" baseline="0">
          <a:ln>
            <a:noFill/>
          </a:ln>
          <a:solidFill>
            <a:srgbClr val="000000"/>
          </a:solidFill>
          <a:uFillTx/>
          <a:latin typeface="Calibri"/>
          <a:ea typeface="Calibri"/>
          <a:cs typeface="Calibri"/>
          <a:sym typeface="Calibri"/>
        </a:defRPr>
      </a:lvl3pPr>
      <a:lvl4pPr marL="1097278" marR="0" indent="-27431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4pPr>
      <a:lvl5pPr marL="1286691" marR="0" indent="-23513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5pPr>
      <a:lvl6pPr marL="1526344" marR="0" indent="-337623"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6pPr>
      <a:lvl7pPr marL="1709223" marR="0" indent="-337623"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7pPr>
      <a:lvl8pPr marL="1892104" marR="0" indent="-337623"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8pPr>
      <a:lvl9pPr marL="2074984" marR="0" indent="-337623"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000000"/>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Garamond"/>
        </a:defRPr>
      </a:lvl1pPr>
      <a:lvl2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Garamond"/>
        </a:defRPr>
      </a:lvl2pPr>
      <a:lvl3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Garamond"/>
        </a:defRPr>
      </a:lvl3pPr>
      <a:lvl4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Garamond"/>
        </a:defRPr>
      </a:lvl4pPr>
      <a:lvl5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Garamond"/>
        </a:defRPr>
      </a:lvl5pPr>
      <a:lvl6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Garamond"/>
        </a:defRPr>
      </a:lvl6pPr>
      <a:lvl7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Garamond"/>
        </a:defRPr>
      </a:lvl7pPr>
      <a:lvl8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Garamond"/>
        </a:defRPr>
      </a:lvl8pPr>
      <a:lvl9pPr marL="0" marR="0" indent="0" algn="l"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Garamon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t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53.jpeg"/><Relationship Id="rId4" Type="http://schemas.openxmlformats.org/officeDocument/2006/relationships/image" Target="../media/image52.jpe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54.jpe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55.jpeg"/></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2"/>
          <p:cNvSpPr txBox="1">
            <a:spLocks noGrp="1"/>
          </p:cNvSpPr>
          <p:nvPr>
            <p:ph type="ctrTitle"/>
          </p:nvPr>
        </p:nvSpPr>
        <p:spPr>
          <a:xfrm>
            <a:off x="363023" y="988844"/>
            <a:ext cx="8278763" cy="2168016"/>
          </a:xfrm>
          <a:prstGeom prst="rect">
            <a:avLst/>
          </a:prstGeom>
        </p:spPr>
        <p:txBody>
          <a:bodyPr/>
          <a:lstStyle/>
          <a:p>
            <a:pPr algn="ctr" defTabSz="740662">
              <a:lnSpc>
                <a:spcPct val="90000"/>
              </a:lnSpc>
              <a:spcBef>
                <a:spcPts val="2700"/>
              </a:spcBef>
              <a:defRPr sz="3400"/>
            </a:pPr>
            <a:br>
              <a:rPr dirty="0"/>
            </a:br>
            <a:r>
              <a:rPr sz="2600" cap="none" dirty="0"/>
              <a:t>Do Nothing,</a:t>
            </a:r>
            <a:br>
              <a:rPr sz="2600" cap="none" dirty="0"/>
            </a:br>
            <a:r>
              <a:rPr sz="2600" cap="none" dirty="0"/>
              <a:t> Do Something,</a:t>
            </a:r>
            <a:br>
              <a:rPr sz="2600" cap="none" dirty="0"/>
            </a:br>
            <a:r>
              <a:rPr sz="2600" cap="none" dirty="0"/>
              <a:t>Aspirate:</a:t>
            </a:r>
            <a:br>
              <a:rPr sz="2600" cap="none" dirty="0"/>
            </a:br>
            <a:r>
              <a:rPr sz="2600" cap="none" dirty="0"/>
              <a:t>Management Of Early Pregnancy Loss</a:t>
            </a:r>
          </a:p>
        </p:txBody>
      </p:sp>
      <p:sp>
        <p:nvSpPr>
          <p:cNvPr id="127" name="Rectangle 3"/>
          <p:cNvSpPr txBox="1">
            <a:spLocks noGrp="1"/>
          </p:cNvSpPr>
          <p:nvPr>
            <p:ph type="subTitle" sz="half" idx="1"/>
          </p:nvPr>
        </p:nvSpPr>
        <p:spPr>
          <a:xfrm>
            <a:off x="616205" y="3821695"/>
            <a:ext cx="7772401" cy="906033"/>
          </a:xfrm>
          <a:prstGeom prst="rect">
            <a:avLst/>
          </a:prstGeom>
        </p:spPr>
        <p:txBody>
          <a:bodyPr>
            <a:normAutofit/>
          </a:bodyPr>
          <a:lstStyle/>
          <a:p>
            <a:pPr algn="ctr">
              <a:lnSpc>
                <a:spcPct val="81000"/>
              </a:lnSpc>
              <a:spcBef>
                <a:spcPts val="400"/>
              </a:spcBef>
              <a:defRPr sz="1800" b="1"/>
            </a:pPr>
            <a:r>
              <a:rPr sz="2000" dirty="0"/>
              <a:t>Sarah Prager, MD, MAS</a:t>
            </a:r>
          </a:p>
          <a:p>
            <a:pPr algn="ctr">
              <a:lnSpc>
                <a:spcPct val="81000"/>
              </a:lnSpc>
              <a:spcBef>
                <a:spcPts val="400"/>
              </a:spcBef>
              <a:defRPr sz="1500"/>
            </a:pPr>
            <a:r>
              <a:rPr sz="2000" dirty="0"/>
              <a:t>Department of Obstetrics and Gynecology</a:t>
            </a:r>
            <a:br>
              <a:rPr sz="2000" dirty="0"/>
            </a:br>
            <a:r>
              <a:rPr sz="2000" dirty="0"/>
              <a:t>University of Washington</a:t>
            </a:r>
          </a:p>
        </p:txBody>
      </p:sp>
      <p:pic>
        <p:nvPicPr>
          <p:cNvPr id="128" name="Picture 3" descr="Picture 3"/>
          <p:cNvPicPr>
            <a:picLocks noChangeAspect="1"/>
          </p:cNvPicPr>
          <p:nvPr/>
        </p:nvPicPr>
        <p:blipFill>
          <a:blip r:embed="rId2">
            <a:extLst/>
          </a:blip>
          <a:stretch>
            <a:fillRect/>
          </a:stretch>
        </p:blipFill>
        <p:spPr>
          <a:xfrm>
            <a:off x="616205" y="5490838"/>
            <a:ext cx="1163435" cy="891205"/>
          </a:xfrm>
          <a:prstGeom prst="rect">
            <a:avLst/>
          </a:prstGeom>
          <a:ln w="12700">
            <a:miter lim="400000"/>
          </a:ln>
        </p:spPr>
      </p:pic>
      <p:pic>
        <p:nvPicPr>
          <p:cNvPr id="129" name="Picture 2" descr="Picture 2"/>
          <p:cNvPicPr>
            <a:picLocks noChangeAspect="1"/>
          </p:cNvPicPr>
          <p:nvPr/>
        </p:nvPicPr>
        <p:blipFill>
          <a:blip r:embed="rId3">
            <a:extLst/>
          </a:blip>
          <a:stretch>
            <a:fillRect/>
          </a:stretch>
        </p:blipFill>
        <p:spPr>
          <a:xfrm>
            <a:off x="4045205" y="5467641"/>
            <a:ext cx="914401" cy="914403"/>
          </a:xfrm>
          <a:prstGeom prst="rect">
            <a:avLst/>
          </a:prstGeom>
          <a:ln w="12700">
            <a:miter lim="400000"/>
          </a:ln>
        </p:spPr>
      </p:pic>
      <p:pic>
        <p:nvPicPr>
          <p:cNvPr id="130" name="Picture 4" descr="Picture 4"/>
          <p:cNvPicPr>
            <a:picLocks noChangeAspect="1"/>
          </p:cNvPicPr>
          <p:nvPr/>
        </p:nvPicPr>
        <p:blipFill>
          <a:blip r:embed="rId4">
            <a:extLst/>
          </a:blip>
          <a:stretch>
            <a:fillRect/>
          </a:stretch>
        </p:blipFill>
        <p:spPr>
          <a:xfrm>
            <a:off x="6972758" y="5589113"/>
            <a:ext cx="1415848" cy="69465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2"/>
          <p:cNvSpPr txBox="1">
            <a:spLocks noGrp="1"/>
          </p:cNvSpPr>
          <p:nvPr>
            <p:ph type="title"/>
          </p:nvPr>
        </p:nvSpPr>
        <p:spPr>
          <a:xfrm>
            <a:off x="427037" y="828980"/>
            <a:ext cx="8229601" cy="646474"/>
          </a:xfrm>
          <a:prstGeom prst="rect">
            <a:avLst/>
          </a:prstGeom>
        </p:spPr>
        <p:txBody>
          <a:bodyPr>
            <a:noAutofit/>
          </a:bodyPr>
          <a:lstStyle/>
          <a:p>
            <a:pPr defTabSz="266639">
              <a:defRPr sz="1944" spc="-54">
                <a:solidFill>
                  <a:srgbClr val="ECA192"/>
                </a:solidFill>
              </a:defRPr>
            </a:pPr>
            <a:r>
              <a:rPr sz="3600" dirty="0"/>
              <a:t>Samantha</a:t>
            </a:r>
            <a:br>
              <a:rPr dirty="0"/>
            </a:br>
            <a:endParaRPr dirty="0"/>
          </a:p>
        </p:txBody>
      </p:sp>
      <p:sp>
        <p:nvSpPr>
          <p:cNvPr id="182" name="Content Placeholder 4"/>
          <p:cNvSpPr txBox="1">
            <a:spLocks noGrp="1"/>
          </p:cNvSpPr>
          <p:nvPr>
            <p:ph type="body" sz="half" idx="1"/>
          </p:nvPr>
        </p:nvSpPr>
        <p:spPr>
          <a:xfrm>
            <a:off x="584353" y="1465350"/>
            <a:ext cx="4038603" cy="4718308"/>
          </a:xfrm>
          <a:prstGeom prst="rect">
            <a:avLst/>
          </a:prstGeom>
        </p:spPr>
        <p:txBody>
          <a:bodyPr/>
          <a:lstStyle/>
          <a:p>
            <a:pPr marL="182879" indent="-182879">
              <a:spcBef>
                <a:spcPts val="500"/>
              </a:spcBef>
              <a:defRPr sz="2400"/>
            </a:pPr>
            <a:r>
              <a:t>26 yo G2P1 presents to the emergency room with vaginal bleeding after a positive home pregnancy test. An ultrasound shows a CRL of 7mm but no cardiac activity.</a:t>
            </a:r>
          </a:p>
          <a:p>
            <a:pPr marL="182879" indent="-182879">
              <a:spcBef>
                <a:spcPts val="500"/>
              </a:spcBef>
              <a:defRPr sz="2400"/>
            </a:pPr>
            <a:r>
              <a:t>She wants to know why this happened.</a:t>
            </a:r>
          </a:p>
        </p:txBody>
      </p:sp>
      <p:pic>
        <p:nvPicPr>
          <p:cNvPr id="183" name="Picture 7" descr="Picture 7"/>
          <p:cNvPicPr>
            <a:picLocks noChangeAspect="1"/>
          </p:cNvPicPr>
          <p:nvPr/>
        </p:nvPicPr>
        <p:blipFill>
          <a:blip r:embed="rId3">
            <a:extLst/>
          </a:blip>
          <a:stretch>
            <a:fillRect/>
          </a:stretch>
        </p:blipFill>
        <p:spPr>
          <a:xfrm>
            <a:off x="5043487" y="2841520"/>
            <a:ext cx="3578164" cy="3342137"/>
          </a:xfrm>
          <a:prstGeom prst="rect">
            <a:avLst/>
          </a:prstGeom>
          <a:ln w="12700">
            <a:miter lim="400000"/>
          </a:ln>
        </p:spPr>
      </p:pic>
      <p:pic>
        <p:nvPicPr>
          <p:cNvPr id="184" name="Picture 3" descr="Picture 3"/>
          <p:cNvPicPr>
            <a:picLocks noChangeAspect="1"/>
          </p:cNvPicPr>
          <p:nvPr/>
        </p:nvPicPr>
        <p:blipFill>
          <a:blip r:embed="rId4">
            <a:extLst/>
          </a:blip>
          <a:srcRect l="30403" r="14877" b="52258"/>
          <a:stretch>
            <a:fillRect/>
          </a:stretch>
        </p:blipFill>
        <p:spPr>
          <a:xfrm>
            <a:off x="7222507" y="719290"/>
            <a:ext cx="1386350" cy="181897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17" descr="Picture 17"/>
          <p:cNvPicPr>
            <a:picLocks noChangeAspect="1"/>
          </p:cNvPicPr>
          <p:nvPr/>
        </p:nvPicPr>
        <p:blipFill>
          <a:blip r:embed="rId3">
            <a:extLst/>
          </a:blip>
          <a:stretch>
            <a:fillRect/>
          </a:stretch>
        </p:blipFill>
        <p:spPr>
          <a:xfrm>
            <a:off x="5537930" y="3932620"/>
            <a:ext cx="1631133" cy="1223350"/>
          </a:xfrm>
          <a:prstGeom prst="rect">
            <a:avLst/>
          </a:prstGeom>
          <a:ln w="12700">
            <a:miter lim="400000"/>
          </a:ln>
        </p:spPr>
      </p:pic>
      <p:pic>
        <p:nvPicPr>
          <p:cNvPr id="189" name="Picture 13" descr="Picture 13"/>
          <p:cNvPicPr>
            <a:picLocks noChangeAspect="1"/>
          </p:cNvPicPr>
          <p:nvPr/>
        </p:nvPicPr>
        <p:blipFill>
          <a:blip r:embed="rId4">
            <a:extLst/>
          </a:blip>
          <a:stretch>
            <a:fillRect/>
          </a:stretch>
        </p:blipFill>
        <p:spPr>
          <a:xfrm>
            <a:off x="7610168" y="3823418"/>
            <a:ext cx="970272" cy="1441756"/>
          </a:xfrm>
          <a:prstGeom prst="rect">
            <a:avLst/>
          </a:prstGeom>
          <a:ln w="12700">
            <a:miter lim="400000"/>
          </a:ln>
        </p:spPr>
      </p:pic>
      <p:pic>
        <p:nvPicPr>
          <p:cNvPr id="190" name="Picture 12" descr="Picture 12"/>
          <p:cNvPicPr>
            <a:picLocks noChangeAspect="1"/>
          </p:cNvPicPr>
          <p:nvPr/>
        </p:nvPicPr>
        <p:blipFill>
          <a:blip r:embed="rId5">
            <a:extLst/>
          </a:blip>
          <a:stretch>
            <a:fillRect/>
          </a:stretch>
        </p:blipFill>
        <p:spPr>
          <a:xfrm>
            <a:off x="5642793" y="906025"/>
            <a:ext cx="1421408" cy="1159672"/>
          </a:xfrm>
          <a:prstGeom prst="rect">
            <a:avLst/>
          </a:prstGeom>
          <a:ln w="12700">
            <a:miter lim="400000"/>
          </a:ln>
        </p:spPr>
      </p:pic>
      <p:pic>
        <p:nvPicPr>
          <p:cNvPr id="191" name="Picture 8" descr="Picture 8"/>
          <p:cNvPicPr>
            <a:picLocks noChangeAspect="1"/>
          </p:cNvPicPr>
          <p:nvPr/>
        </p:nvPicPr>
        <p:blipFill>
          <a:blip r:embed="rId6">
            <a:extLst/>
          </a:blip>
          <a:stretch>
            <a:fillRect/>
          </a:stretch>
        </p:blipFill>
        <p:spPr>
          <a:xfrm>
            <a:off x="7415210" y="5597240"/>
            <a:ext cx="1167952" cy="885829"/>
          </a:xfrm>
          <a:prstGeom prst="rect">
            <a:avLst/>
          </a:prstGeom>
          <a:ln w="12700">
            <a:miter lim="400000"/>
          </a:ln>
        </p:spPr>
      </p:pic>
      <p:pic>
        <p:nvPicPr>
          <p:cNvPr id="192" name="Picture 7" descr="Picture 7"/>
          <p:cNvPicPr>
            <a:picLocks noChangeAspect="1"/>
          </p:cNvPicPr>
          <p:nvPr/>
        </p:nvPicPr>
        <p:blipFill>
          <a:blip r:embed="rId7">
            <a:extLst/>
          </a:blip>
          <a:stretch>
            <a:fillRect/>
          </a:stretch>
        </p:blipFill>
        <p:spPr>
          <a:xfrm>
            <a:off x="7415210" y="906025"/>
            <a:ext cx="1165228" cy="1159672"/>
          </a:xfrm>
          <a:prstGeom prst="rect">
            <a:avLst/>
          </a:prstGeom>
          <a:ln w="12700">
            <a:miter lim="400000"/>
          </a:ln>
        </p:spPr>
      </p:pic>
      <p:sp>
        <p:nvSpPr>
          <p:cNvPr id="193" name="Rectangle 2"/>
          <p:cNvSpPr txBox="1">
            <a:spLocks noGrp="1"/>
          </p:cNvSpPr>
          <p:nvPr>
            <p:ph type="title"/>
          </p:nvPr>
        </p:nvSpPr>
        <p:spPr>
          <a:xfrm>
            <a:off x="260554" y="539773"/>
            <a:ext cx="8229601" cy="1143002"/>
          </a:xfrm>
          <a:prstGeom prst="rect">
            <a:avLst/>
          </a:prstGeom>
        </p:spPr>
        <p:txBody>
          <a:bodyPr/>
          <a:lstStyle/>
          <a:p>
            <a:pPr>
              <a:lnSpc>
                <a:spcPct val="90000"/>
              </a:lnSpc>
              <a:defRPr sz="3600"/>
            </a:pPr>
            <a:r>
              <a:rPr dirty="0"/>
              <a:t>Risk Factors for EPL</a:t>
            </a:r>
            <a:br>
              <a:rPr dirty="0"/>
            </a:br>
            <a:endParaRPr dirty="0"/>
          </a:p>
        </p:txBody>
      </p:sp>
      <p:sp>
        <p:nvSpPr>
          <p:cNvPr id="194" name="Rectangle 4"/>
          <p:cNvSpPr txBox="1">
            <a:spLocks noGrp="1"/>
          </p:cNvSpPr>
          <p:nvPr>
            <p:ph type="body" sz="half" idx="1"/>
          </p:nvPr>
        </p:nvSpPr>
        <p:spPr>
          <a:xfrm>
            <a:off x="393597" y="1233947"/>
            <a:ext cx="4725991" cy="4616250"/>
          </a:xfrm>
          <a:prstGeom prst="rect">
            <a:avLst/>
          </a:prstGeom>
        </p:spPr>
        <p:txBody>
          <a:bodyPr/>
          <a:lstStyle/>
          <a:p>
            <a:pPr marL="182879" indent="-182879">
              <a:spcBef>
                <a:spcPts val="500"/>
              </a:spcBef>
              <a:defRPr sz="2400"/>
            </a:pPr>
            <a:r>
              <a:rPr dirty="0"/>
              <a:t>Age</a:t>
            </a:r>
          </a:p>
          <a:p>
            <a:pPr marL="182879" indent="-182879">
              <a:spcBef>
                <a:spcPts val="500"/>
              </a:spcBef>
              <a:defRPr sz="2400"/>
            </a:pPr>
            <a:r>
              <a:rPr dirty="0"/>
              <a:t>Prior </a:t>
            </a:r>
            <a:r>
              <a:rPr dirty="0" err="1"/>
              <a:t>SAb</a:t>
            </a:r>
            <a:endParaRPr dirty="0"/>
          </a:p>
          <a:p>
            <a:pPr marL="182879" indent="-182879">
              <a:spcBef>
                <a:spcPts val="500"/>
              </a:spcBef>
              <a:defRPr sz="2400"/>
            </a:pPr>
            <a:r>
              <a:rPr dirty="0"/>
              <a:t>Smoking</a:t>
            </a:r>
          </a:p>
          <a:p>
            <a:pPr marL="182879" indent="-182879">
              <a:spcBef>
                <a:spcPts val="500"/>
              </a:spcBef>
              <a:defRPr sz="2400"/>
            </a:pPr>
            <a:r>
              <a:rPr dirty="0"/>
              <a:t>Alcohol</a:t>
            </a:r>
          </a:p>
          <a:p>
            <a:pPr marL="182879" indent="-182879">
              <a:spcBef>
                <a:spcPts val="500"/>
              </a:spcBef>
              <a:defRPr sz="2400"/>
            </a:pPr>
            <a:r>
              <a:rPr dirty="0"/>
              <a:t>Caffeine </a:t>
            </a:r>
            <a:endParaRPr lang="en-US" dirty="0"/>
          </a:p>
          <a:p>
            <a:pPr marL="182879" indent="-182879">
              <a:spcBef>
                <a:spcPts val="500"/>
              </a:spcBef>
              <a:defRPr sz="2400"/>
            </a:pPr>
            <a:r>
              <a:rPr lang="en-US" dirty="0"/>
              <a:t>Cocaine</a:t>
            </a:r>
          </a:p>
          <a:p>
            <a:pPr marL="182879" indent="-182879">
              <a:spcBef>
                <a:spcPts val="500"/>
              </a:spcBef>
              <a:defRPr sz="2400"/>
            </a:pPr>
            <a:r>
              <a:rPr lang="en-US" dirty="0"/>
              <a:t>Significant Chronic Stress</a:t>
            </a:r>
            <a:endParaRPr dirty="0"/>
          </a:p>
          <a:p>
            <a:pPr marL="182879" indent="-182879">
              <a:spcBef>
                <a:spcPts val="500"/>
              </a:spcBef>
              <a:defRPr sz="2400"/>
            </a:pPr>
            <a:r>
              <a:rPr dirty="0"/>
              <a:t>Maternal BMI &lt;18.5 or &gt;25 </a:t>
            </a:r>
          </a:p>
          <a:p>
            <a:pPr marL="182879" indent="-182879">
              <a:spcBef>
                <a:spcPts val="500"/>
              </a:spcBef>
              <a:defRPr sz="2400"/>
            </a:pPr>
            <a:r>
              <a:rPr dirty="0"/>
              <a:t>Low folate levels</a:t>
            </a:r>
          </a:p>
        </p:txBody>
      </p:sp>
      <p:pic>
        <p:nvPicPr>
          <p:cNvPr id="195" name="Picture 14" descr="Picture 14"/>
          <p:cNvPicPr>
            <a:picLocks noChangeAspect="1"/>
          </p:cNvPicPr>
          <p:nvPr/>
        </p:nvPicPr>
        <p:blipFill>
          <a:blip r:embed="rId8">
            <a:extLst/>
          </a:blip>
          <a:stretch>
            <a:fillRect/>
          </a:stretch>
        </p:blipFill>
        <p:spPr>
          <a:xfrm>
            <a:off x="7313293" y="2497391"/>
            <a:ext cx="1267144" cy="1164663"/>
          </a:xfrm>
          <a:prstGeom prst="rect">
            <a:avLst/>
          </a:prstGeom>
          <a:ln w="12700">
            <a:miter lim="400000"/>
          </a:ln>
        </p:spPr>
      </p:pic>
      <p:pic>
        <p:nvPicPr>
          <p:cNvPr id="196" name="Picture 15" descr="Picture 15"/>
          <p:cNvPicPr>
            <a:picLocks noChangeAspect="1"/>
          </p:cNvPicPr>
          <p:nvPr/>
        </p:nvPicPr>
        <p:blipFill>
          <a:blip r:embed="rId9">
            <a:extLst/>
          </a:blip>
          <a:stretch>
            <a:fillRect/>
          </a:stretch>
        </p:blipFill>
        <p:spPr>
          <a:xfrm>
            <a:off x="5854396" y="5314512"/>
            <a:ext cx="998202" cy="1211035"/>
          </a:xfrm>
          <a:prstGeom prst="rect">
            <a:avLst/>
          </a:prstGeom>
          <a:ln w="12700">
            <a:miter lim="400000"/>
          </a:ln>
        </p:spPr>
      </p:pic>
      <p:pic>
        <p:nvPicPr>
          <p:cNvPr id="197" name="Picture 16" descr="Picture 16"/>
          <p:cNvPicPr>
            <a:picLocks noChangeAspect="1"/>
          </p:cNvPicPr>
          <p:nvPr/>
        </p:nvPicPr>
        <p:blipFill>
          <a:blip r:embed="rId10">
            <a:extLst/>
          </a:blip>
          <a:stretch>
            <a:fillRect/>
          </a:stretch>
        </p:blipFill>
        <p:spPr>
          <a:xfrm>
            <a:off x="5923284" y="2276167"/>
            <a:ext cx="860427" cy="138588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4" descr="Picture 4"/>
          <p:cNvPicPr>
            <a:picLocks noChangeAspect="1"/>
          </p:cNvPicPr>
          <p:nvPr/>
        </p:nvPicPr>
        <p:blipFill>
          <a:blip r:embed="rId2">
            <a:extLst/>
          </a:blip>
          <a:stretch>
            <a:fillRect/>
          </a:stretch>
        </p:blipFill>
        <p:spPr>
          <a:xfrm>
            <a:off x="6891387" y="2467897"/>
            <a:ext cx="1804938" cy="1804936"/>
          </a:xfrm>
          <a:prstGeom prst="rect">
            <a:avLst/>
          </a:prstGeom>
          <a:ln w="12700">
            <a:miter lim="400000"/>
          </a:ln>
        </p:spPr>
      </p:pic>
      <p:sp>
        <p:nvSpPr>
          <p:cNvPr id="202" name="Rectangle 2"/>
          <p:cNvSpPr txBox="1">
            <a:spLocks noGrp="1"/>
          </p:cNvSpPr>
          <p:nvPr>
            <p:ph type="title"/>
          </p:nvPr>
        </p:nvSpPr>
        <p:spPr>
          <a:xfrm>
            <a:off x="388067" y="622454"/>
            <a:ext cx="8229601" cy="773729"/>
          </a:xfrm>
          <a:prstGeom prst="rect">
            <a:avLst/>
          </a:prstGeom>
        </p:spPr>
        <p:txBody>
          <a:bodyPr anchor="t">
            <a:noAutofit/>
          </a:bodyPr>
          <a:lstStyle/>
          <a:p>
            <a:pPr defTabSz="398312">
              <a:defRPr sz="2376" spc="-66"/>
            </a:pPr>
            <a:r>
              <a:rPr sz="3600" dirty="0"/>
              <a:t>Etiology</a:t>
            </a:r>
            <a:br>
              <a:rPr dirty="0"/>
            </a:br>
            <a:endParaRPr dirty="0"/>
          </a:p>
        </p:txBody>
      </p:sp>
      <p:sp>
        <p:nvSpPr>
          <p:cNvPr id="203" name="Rectangle 3"/>
          <p:cNvSpPr txBox="1">
            <a:spLocks noGrp="1"/>
          </p:cNvSpPr>
          <p:nvPr>
            <p:ph type="body" idx="1"/>
          </p:nvPr>
        </p:nvSpPr>
        <p:spPr>
          <a:xfrm>
            <a:off x="457200" y="1624038"/>
            <a:ext cx="8686800" cy="4554538"/>
          </a:xfrm>
          <a:prstGeom prst="rect">
            <a:avLst/>
          </a:prstGeom>
        </p:spPr>
        <p:txBody>
          <a:bodyPr/>
          <a:lstStyle/>
          <a:p>
            <a:pPr>
              <a:tabLst>
                <a:tab pos="5486400" algn="r"/>
              </a:tabLst>
            </a:pPr>
            <a:r>
              <a:t>33% anembryonic</a:t>
            </a:r>
          </a:p>
          <a:p>
            <a:pPr>
              <a:tabLst>
                <a:tab pos="5486400" algn="r"/>
              </a:tabLst>
            </a:pPr>
            <a:r>
              <a:t>50% due to chromosomal abnormalities</a:t>
            </a:r>
            <a:endParaRPr sz="2600"/>
          </a:p>
          <a:p>
            <a:pPr marL="457200" lvl="1" indent="-182879">
              <a:spcBef>
                <a:spcPts val="400"/>
              </a:spcBef>
              <a:tabLst>
                <a:tab pos="5486400" algn="r"/>
              </a:tabLst>
              <a:defRPr sz="2000"/>
            </a:pPr>
            <a:r>
              <a:t>Autosomal trisomies 	52%</a:t>
            </a:r>
          </a:p>
          <a:p>
            <a:pPr marL="457200" lvl="1" indent="-182879">
              <a:spcBef>
                <a:spcPts val="400"/>
              </a:spcBef>
              <a:tabLst>
                <a:tab pos="5486400" algn="r"/>
              </a:tabLst>
              <a:defRPr sz="2000"/>
            </a:pPr>
            <a:r>
              <a:t>Monosomy X 	19%</a:t>
            </a:r>
          </a:p>
          <a:p>
            <a:pPr marL="457200" lvl="1" indent="-182879">
              <a:spcBef>
                <a:spcPts val="400"/>
              </a:spcBef>
              <a:tabLst>
                <a:tab pos="5486400" algn="r"/>
              </a:tabLst>
              <a:defRPr sz="2000"/>
            </a:pPr>
            <a:r>
              <a:t>Polyploidies 	22%</a:t>
            </a:r>
          </a:p>
          <a:p>
            <a:pPr marL="457200" lvl="1" indent="-182879">
              <a:spcBef>
                <a:spcPts val="400"/>
              </a:spcBef>
              <a:tabLst>
                <a:tab pos="5486400" algn="r"/>
              </a:tabLst>
              <a:defRPr sz="2000"/>
            </a:pPr>
            <a:r>
              <a:t>Other 	7%</a:t>
            </a:r>
            <a:endParaRPr sz="2200"/>
          </a:p>
          <a:p>
            <a:pPr>
              <a:tabLst>
                <a:tab pos="5486400" algn="r"/>
              </a:tabLst>
            </a:pPr>
            <a:r>
              <a:t>Host factors</a:t>
            </a:r>
            <a:endParaRPr sz="2600"/>
          </a:p>
          <a:p>
            <a:pPr marL="457200" lvl="1" indent="-182879">
              <a:spcBef>
                <a:spcPts val="400"/>
              </a:spcBef>
              <a:tabLst>
                <a:tab pos="5486400" algn="r"/>
              </a:tabLst>
              <a:defRPr sz="2000"/>
            </a:pPr>
            <a:r>
              <a:t>Structural abnormalities</a:t>
            </a:r>
          </a:p>
          <a:p>
            <a:pPr marL="457200" lvl="1" indent="-182879">
              <a:spcBef>
                <a:spcPts val="400"/>
              </a:spcBef>
              <a:tabLst>
                <a:tab pos="5486400" algn="r"/>
              </a:tabLst>
              <a:defRPr sz="2000"/>
            </a:pPr>
            <a:r>
              <a:t>Maternal infection/endocrinopathy/coagulopathy</a:t>
            </a:r>
            <a:endParaRPr sz="2200"/>
          </a:p>
          <a:p>
            <a:pPr>
              <a:tabLst>
                <a:tab pos="5486400" algn="r"/>
              </a:tabLst>
            </a:pPr>
            <a:r>
              <a:t>Unexplained</a:t>
            </a:r>
          </a:p>
        </p:txBody>
      </p:sp>
      <p:pic>
        <p:nvPicPr>
          <p:cNvPr id="204" name="Picture 4" descr="Picture 4"/>
          <p:cNvPicPr>
            <a:picLocks noChangeAspect="1"/>
          </p:cNvPicPr>
          <p:nvPr/>
        </p:nvPicPr>
        <p:blipFill>
          <a:blip r:embed="rId3">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
          <p:cNvSpPr txBox="1">
            <a:spLocks noGrp="1"/>
          </p:cNvSpPr>
          <p:nvPr>
            <p:ph type="title"/>
          </p:nvPr>
        </p:nvSpPr>
        <p:spPr>
          <a:xfrm>
            <a:off x="179386" y="579437"/>
            <a:ext cx="8964616" cy="757751"/>
          </a:xfrm>
          <a:prstGeom prst="rect">
            <a:avLst/>
          </a:prstGeom>
        </p:spPr>
        <p:txBody>
          <a:bodyPr anchor="t">
            <a:noAutofit/>
          </a:bodyPr>
          <a:lstStyle/>
          <a:p>
            <a:pPr defTabSz="362925">
              <a:defRPr sz="2268" spc="-63"/>
            </a:pPr>
            <a:r>
              <a:rPr sz="3600" dirty="0"/>
              <a:t>Normal Implantation and Development</a:t>
            </a:r>
            <a:br>
              <a:rPr dirty="0"/>
            </a:br>
            <a:endParaRPr dirty="0"/>
          </a:p>
        </p:txBody>
      </p:sp>
      <p:sp>
        <p:nvSpPr>
          <p:cNvPr id="207" name="Rectangle 3"/>
          <p:cNvSpPr txBox="1">
            <a:spLocks noGrp="1"/>
          </p:cNvSpPr>
          <p:nvPr>
            <p:ph type="body" idx="1"/>
          </p:nvPr>
        </p:nvSpPr>
        <p:spPr>
          <a:xfrm>
            <a:off x="600075" y="1600200"/>
            <a:ext cx="8229600" cy="4525963"/>
          </a:xfrm>
          <a:prstGeom prst="rect">
            <a:avLst/>
          </a:prstGeom>
        </p:spPr>
        <p:txBody>
          <a:bodyPr/>
          <a:lstStyle/>
          <a:p>
            <a:pPr>
              <a:tabLst>
                <a:tab pos="800100" algn="l"/>
              </a:tabLst>
            </a:pPr>
            <a:r>
              <a:t>Implantation: </a:t>
            </a:r>
          </a:p>
          <a:p>
            <a:pPr marL="457200" lvl="1" indent="-182879">
              <a:spcBef>
                <a:spcPts val="400"/>
              </a:spcBef>
              <a:tabLst>
                <a:tab pos="800100" algn="l"/>
              </a:tabLst>
              <a:defRPr sz="2000"/>
            </a:pPr>
            <a:r>
              <a:t>5-7 days after fertilization</a:t>
            </a:r>
          </a:p>
          <a:p>
            <a:pPr marL="457200" lvl="1" indent="-182879">
              <a:spcBef>
                <a:spcPts val="400"/>
              </a:spcBef>
              <a:tabLst>
                <a:tab pos="800100" algn="l"/>
              </a:tabLst>
              <a:defRPr sz="2000"/>
            </a:pPr>
            <a:r>
              <a:t>Takes ~72 hours</a:t>
            </a:r>
          </a:p>
          <a:p>
            <a:pPr marL="457200" lvl="1" indent="-182879">
              <a:spcBef>
                <a:spcPts val="400"/>
              </a:spcBef>
              <a:tabLst>
                <a:tab pos="800100" algn="l"/>
              </a:tabLst>
              <a:defRPr sz="2000"/>
            </a:pPr>
            <a:r>
              <a:t>Invasion of trophoblast into decidua</a:t>
            </a:r>
          </a:p>
          <a:p>
            <a:pPr>
              <a:tabLst>
                <a:tab pos="800100" algn="l"/>
              </a:tabLst>
            </a:pPr>
            <a:r>
              <a:t>Embryonic disc: </a:t>
            </a:r>
            <a:endParaRPr sz="2800"/>
          </a:p>
          <a:p>
            <a:pPr marL="457200" lvl="1" indent="-182879">
              <a:spcBef>
                <a:spcPts val="400"/>
              </a:spcBef>
              <a:tabLst>
                <a:tab pos="800100" algn="l"/>
              </a:tabLst>
              <a:defRPr sz="2000"/>
            </a:pPr>
            <a:r>
              <a:t>1 wk post-implantation </a:t>
            </a:r>
          </a:p>
          <a:p>
            <a:pPr marL="457200" lvl="1" indent="-182879">
              <a:spcBef>
                <a:spcPts val="400"/>
              </a:spcBef>
              <a:tabLst>
                <a:tab pos="800100" algn="l"/>
              </a:tabLst>
              <a:defRPr sz="2000"/>
            </a:pPr>
            <a:r>
              <a:t>If no embryonic disc, trophoblast still grows, but no embryo </a:t>
            </a:r>
            <a:r>
              <a:rPr i="1"/>
              <a:t>(anembryonic pregnancy)</a:t>
            </a:r>
          </a:p>
          <a:p>
            <a:pPr>
              <a:tabLst>
                <a:tab pos="800100" algn="l"/>
              </a:tabLst>
            </a:pPr>
            <a:r>
              <a:t>Embryonic disc embryonic/fetal pole</a:t>
            </a:r>
          </a:p>
        </p:txBody>
      </p:sp>
      <p:pic>
        <p:nvPicPr>
          <p:cNvPr id="208" name="Picture 5" descr="Picture 5"/>
          <p:cNvPicPr>
            <a:picLocks noChangeAspect="1"/>
          </p:cNvPicPr>
          <p:nvPr/>
        </p:nvPicPr>
        <p:blipFill>
          <a:blip r:embed="rId2">
            <a:extLst/>
          </a:blip>
          <a:stretch>
            <a:fillRect/>
          </a:stretch>
        </p:blipFill>
        <p:spPr>
          <a:xfrm>
            <a:off x="5624052" y="1653757"/>
            <a:ext cx="2592849" cy="1860969"/>
          </a:xfrm>
          <a:prstGeom prst="rect">
            <a:avLst/>
          </a:prstGeom>
          <a:ln w="12700">
            <a:miter lim="400000"/>
          </a:ln>
        </p:spPr>
      </p:pic>
      <p:pic>
        <p:nvPicPr>
          <p:cNvPr id="209" name="Picture 5" descr="Picture 5"/>
          <p:cNvPicPr>
            <a:picLocks noChangeAspect="1"/>
          </p:cNvPicPr>
          <p:nvPr/>
        </p:nvPicPr>
        <p:blipFill>
          <a:blip r:embed="rId3">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1" name="Rectangle 2"/>
          <p:cNvSpPr txBox="1">
            <a:spLocks noGrp="1"/>
          </p:cNvSpPr>
          <p:nvPr>
            <p:ph type="title"/>
          </p:nvPr>
        </p:nvSpPr>
        <p:spPr>
          <a:xfrm>
            <a:off x="246060" y="616199"/>
            <a:ext cx="8897941" cy="722724"/>
          </a:xfrm>
          <a:prstGeom prst="rect">
            <a:avLst/>
          </a:prstGeom>
        </p:spPr>
        <p:txBody>
          <a:bodyPr anchor="t">
            <a:noAutofit/>
          </a:bodyPr>
          <a:lstStyle/>
          <a:p>
            <a:pPr defTabSz="329184">
              <a:defRPr sz="2160" spc="-60"/>
            </a:pPr>
            <a:r>
              <a:rPr sz="3600" dirty="0"/>
              <a:t>Ultrasound Dating in Normal Pregnancy</a:t>
            </a:r>
            <a:br>
              <a:rPr dirty="0"/>
            </a:br>
            <a:endParaRPr dirty="0"/>
          </a:p>
        </p:txBody>
      </p:sp>
      <p:sp>
        <p:nvSpPr>
          <p:cNvPr id="212" name="Rectangle 3"/>
          <p:cNvSpPr txBox="1">
            <a:spLocks noGrp="1"/>
          </p:cNvSpPr>
          <p:nvPr>
            <p:ph type="body" sz="quarter" idx="1"/>
          </p:nvPr>
        </p:nvSpPr>
        <p:spPr>
          <a:xfrm>
            <a:off x="541337" y="3621087"/>
            <a:ext cx="3082926" cy="1155702"/>
          </a:xfrm>
          <a:prstGeom prst="rect">
            <a:avLst/>
          </a:prstGeom>
        </p:spPr>
        <p:txBody>
          <a:bodyPr/>
          <a:lstStyle/>
          <a:p>
            <a:pPr marL="0" indent="0" algn="ctr">
              <a:spcBef>
                <a:spcPts val="600"/>
              </a:spcBef>
              <a:buSzTx/>
              <a:buNone/>
              <a:defRPr sz="2800"/>
            </a:pPr>
            <a:r>
              <a:t>Gestational Age </a:t>
            </a:r>
            <a:r>
              <a:rPr i="1"/>
              <a:t>(days)</a:t>
            </a:r>
          </a:p>
        </p:txBody>
      </p:sp>
      <p:sp>
        <p:nvSpPr>
          <p:cNvPr id="213" name="Text Box 4"/>
          <p:cNvSpPr txBox="1"/>
          <p:nvPr/>
        </p:nvSpPr>
        <p:spPr>
          <a:xfrm>
            <a:off x="4738422" y="2852738"/>
            <a:ext cx="3423180" cy="2214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lvl="1" indent="114300" algn="ctr">
              <a:lnSpc>
                <a:spcPct val="90000"/>
              </a:lnSpc>
              <a:spcBef>
                <a:spcPts val="1000"/>
              </a:spcBef>
              <a:defRPr sz="2800">
                <a:latin typeface="Calibri"/>
                <a:ea typeface="Calibri"/>
                <a:cs typeface="Calibri"/>
                <a:sym typeface="Calibri"/>
              </a:defRPr>
            </a:pPr>
            <a:r>
              <a:t>Mean Sac Diameter</a:t>
            </a:r>
            <a:br/>
            <a:r>
              <a:rPr i="1"/>
              <a:t>(mm)</a:t>
            </a:r>
            <a:r>
              <a:t> + 30</a:t>
            </a:r>
            <a:endParaRPr>
              <a:latin typeface="Garamond"/>
              <a:ea typeface="Garamond"/>
              <a:cs typeface="Garamond"/>
              <a:sym typeface="Garamond"/>
            </a:endParaRPr>
          </a:p>
          <a:p>
            <a:pPr lvl="1" indent="114300" algn="ctr">
              <a:lnSpc>
                <a:spcPct val="90000"/>
              </a:lnSpc>
              <a:spcBef>
                <a:spcPts val="1000"/>
              </a:spcBef>
              <a:defRPr sz="2800" b="1">
                <a:latin typeface="Calibri"/>
                <a:ea typeface="Calibri"/>
                <a:cs typeface="Calibri"/>
                <a:sym typeface="Calibri"/>
              </a:defRPr>
            </a:pPr>
            <a:r>
              <a:t>OR</a:t>
            </a:r>
          </a:p>
          <a:p>
            <a:pPr lvl="1" indent="114300" algn="ctr">
              <a:lnSpc>
                <a:spcPct val="90000"/>
              </a:lnSpc>
              <a:spcBef>
                <a:spcPts val="1000"/>
              </a:spcBef>
              <a:defRPr sz="2800">
                <a:latin typeface="Calibri"/>
                <a:ea typeface="Calibri"/>
                <a:cs typeface="Calibri"/>
                <a:sym typeface="Calibri"/>
              </a:defRPr>
            </a:pPr>
            <a:r>
              <a:t>Crown-Rump Length</a:t>
            </a:r>
            <a:br/>
            <a:r>
              <a:rPr i="1"/>
              <a:t>(mm)</a:t>
            </a:r>
            <a:r>
              <a:t> + 42</a:t>
            </a:r>
          </a:p>
        </p:txBody>
      </p:sp>
      <p:sp>
        <p:nvSpPr>
          <p:cNvPr id="214" name="Text Box 5"/>
          <p:cNvSpPr txBox="1"/>
          <p:nvPr/>
        </p:nvSpPr>
        <p:spPr>
          <a:xfrm>
            <a:off x="3746499" y="3443287"/>
            <a:ext cx="593635" cy="1094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6600" b="1">
                <a:solidFill>
                  <a:schemeClr val="accent1"/>
                </a:solidFill>
              </a:defRPr>
            </a:lvl1pPr>
          </a:lstStyle>
          <a:p>
            <a:r>
              <a:t>=</a:t>
            </a:r>
          </a:p>
        </p:txBody>
      </p:sp>
      <p:pic>
        <p:nvPicPr>
          <p:cNvPr id="215" name="Picture 8" descr="Picture 8"/>
          <p:cNvPicPr>
            <a:picLocks noChangeAspect="1"/>
          </p:cNvPicPr>
          <p:nvPr/>
        </p:nvPicPr>
        <p:blipFill>
          <a:blip r:embed="rId2">
            <a:extLst/>
          </a:blip>
          <a:stretch>
            <a:fillRect/>
          </a:stretch>
        </p:blipFill>
        <p:spPr>
          <a:xfrm>
            <a:off x="5652627" y="5260583"/>
            <a:ext cx="1888103" cy="1248321"/>
          </a:xfrm>
          <a:prstGeom prst="rect">
            <a:avLst/>
          </a:prstGeom>
          <a:ln w="12700">
            <a:miter lim="400000"/>
          </a:ln>
        </p:spPr>
      </p:pic>
      <p:pic>
        <p:nvPicPr>
          <p:cNvPr id="216" name="Picture 10" descr="Picture 10"/>
          <p:cNvPicPr>
            <a:picLocks noChangeAspect="1"/>
          </p:cNvPicPr>
          <p:nvPr/>
        </p:nvPicPr>
        <p:blipFill>
          <a:blip r:embed="rId3">
            <a:extLst/>
          </a:blip>
          <a:stretch>
            <a:fillRect/>
          </a:stretch>
        </p:blipFill>
        <p:spPr>
          <a:xfrm>
            <a:off x="5624052" y="1434388"/>
            <a:ext cx="1907048" cy="132986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Rectangle 2"/>
          <p:cNvSpPr txBox="1">
            <a:spLocks noGrp="1"/>
          </p:cNvSpPr>
          <p:nvPr>
            <p:ph type="title"/>
          </p:nvPr>
        </p:nvSpPr>
        <p:spPr>
          <a:xfrm>
            <a:off x="299883" y="571755"/>
            <a:ext cx="8229601" cy="726104"/>
          </a:xfrm>
          <a:prstGeom prst="rect">
            <a:avLst/>
          </a:prstGeom>
        </p:spPr>
        <p:txBody>
          <a:bodyPr anchor="t">
            <a:noAutofit/>
          </a:bodyPr>
          <a:lstStyle/>
          <a:p>
            <a:pPr defTabSz="329184">
              <a:defRPr sz="2160" spc="-60"/>
            </a:pPr>
            <a:r>
              <a:rPr sz="3600" dirty="0"/>
              <a:t>Clinical Presentation of EPL</a:t>
            </a:r>
            <a:br>
              <a:rPr sz="3600" dirty="0"/>
            </a:br>
            <a:endParaRPr sz="3600" dirty="0"/>
          </a:p>
        </p:txBody>
      </p:sp>
      <p:sp>
        <p:nvSpPr>
          <p:cNvPr id="219" name="Rectangle 3"/>
          <p:cNvSpPr txBox="1">
            <a:spLocks noGrp="1"/>
          </p:cNvSpPr>
          <p:nvPr>
            <p:ph type="body" sz="half" idx="1"/>
          </p:nvPr>
        </p:nvSpPr>
        <p:spPr>
          <a:xfrm>
            <a:off x="624707" y="1608854"/>
            <a:ext cx="6824661" cy="3227390"/>
          </a:xfrm>
          <a:prstGeom prst="rect">
            <a:avLst/>
          </a:prstGeom>
        </p:spPr>
        <p:txBody>
          <a:bodyPr/>
          <a:lstStyle/>
          <a:p>
            <a:r>
              <a:t>Bleeding</a:t>
            </a:r>
          </a:p>
          <a:p>
            <a:r>
              <a:t>Pain/cramping</a:t>
            </a:r>
          </a:p>
          <a:p>
            <a:r>
              <a:t>Falling or abnormally rising ßhCG</a:t>
            </a:r>
          </a:p>
          <a:p>
            <a:r>
              <a:t>Decreased symptoms of pregnancy</a:t>
            </a:r>
          </a:p>
          <a:p>
            <a:r>
              <a:t>No symptoms at all!</a:t>
            </a:r>
          </a:p>
        </p:txBody>
      </p:sp>
      <p:pic>
        <p:nvPicPr>
          <p:cNvPr id="220" name="Picture 3" descr="Picture 3"/>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1"/>
          <p:cNvSpPr txBox="1">
            <a:spLocks noGrp="1"/>
          </p:cNvSpPr>
          <p:nvPr>
            <p:ph type="title"/>
          </p:nvPr>
        </p:nvSpPr>
        <p:spPr>
          <a:prstGeom prst="rect">
            <a:avLst/>
          </a:prstGeom>
        </p:spPr>
        <p:txBody>
          <a:bodyPr/>
          <a:lstStyle/>
          <a:p>
            <a:endParaRPr/>
          </a:p>
        </p:txBody>
      </p:sp>
      <p:pic>
        <p:nvPicPr>
          <p:cNvPr id="223" name="Content Placeholder 3" descr="Content Placeholder 3"/>
          <p:cNvPicPr>
            <a:picLocks noChangeAspect="1"/>
          </p:cNvPicPr>
          <p:nvPr/>
        </p:nvPicPr>
        <p:blipFill>
          <a:blip r:embed="rId3">
            <a:extLst/>
          </a:blip>
          <a:stretch>
            <a:fillRect/>
          </a:stretch>
        </p:blipFill>
        <p:spPr>
          <a:xfrm>
            <a:off x="311135" y="533401"/>
            <a:ext cx="8585530" cy="5803392"/>
          </a:xfrm>
          <a:prstGeom prst="rect">
            <a:avLst/>
          </a:prstGeom>
          <a:ln w="12700">
            <a:miter lim="400000"/>
          </a:ln>
        </p:spPr>
      </p:pic>
      <p:sp>
        <p:nvSpPr>
          <p:cNvPr id="224" name="Rounded Rectangle"/>
          <p:cNvSpPr/>
          <p:nvPr/>
        </p:nvSpPr>
        <p:spPr>
          <a:xfrm>
            <a:off x="394839" y="1454212"/>
            <a:ext cx="3540186" cy="644294"/>
          </a:xfrm>
          <a:prstGeom prst="roundRect">
            <a:avLst>
              <a:gd name="adj" fmla="val 20853"/>
            </a:avLst>
          </a:prstGeom>
          <a:solidFill>
            <a:srgbClr val="16E7CF">
              <a:alpha val="24146"/>
            </a:srgbClr>
          </a:solidFill>
          <a:ln w="12700">
            <a:miter lim="400000"/>
          </a:ln>
        </p:spPr>
        <p:txBody>
          <a:bodyPr lIns="45718" tIns="45718" rIns="45718" bIns="45718" anchor="ctr"/>
          <a:lstStyle/>
          <a:p>
            <a:pPr algn="ctr" defTabSz="584200">
              <a:defRPr sz="2200">
                <a:solidFill>
                  <a:srgbClr val="16E7C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itle 5"/>
          <p:cNvSpPr txBox="1">
            <a:spLocks noGrp="1"/>
          </p:cNvSpPr>
          <p:nvPr>
            <p:ph type="title"/>
          </p:nvPr>
        </p:nvSpPr>
        <p:spPr>
          <a:xfrm>
            <a:off x="404106" y="873227"/>
            <a:ext cx="8229601" cy="740801"/>
          </a:xfrm>
          <a:prstGeom prst="rect">
            <a:avLst/>
          </a:prstGeom>
        </p:spPr>
        <p:txBody>
          <a:bodyPr>
            <a:noAutofit/>
          </a:bodyPr>
          <a:lstStyle/>
          <a:p>
            <a:pPr defTabSz="302117">
              <a:defRPr sz="2016" spc="-56">
                <a:solidFill>
                  <a:srgbClr val="ECA192"/>
                </a:solidFill>
              </a:defRPr>
            </a:pPr>
            <a:r>
              <a:rPr sz="3600" dirty="0"/>
              <a:t>Samantha</a:t>
            </a:r>
            <a:br>
              <a:rPr dirty="0"/>
            </a:br>
            <a:r>
              <a:rPr sz="1800" i="1" dirty="0"/>
              <a:t>26 </a:t>
            </a:r>
            <a:r>
              <a:rPr sz="1800" i="1" dirty="0" err="1"/>
              <a:t>yo</a:t>
            </a:r>
            <a:r>
              <a:rPr sz="1800" i="1" dirty="0"/>
              <a:t> G2P1, CRL of 7mm, no cardiac activity</a:t>
            </a:r>
            <a:br>
              <a:rPr sz="1120" i="1" dirty="0"/>
            </a:br>
            <a:endParaRPr sz="1120" i="1" dirty="0"/>
          </a:p>
        </p:txBody>
      </p:sp>
      <p:sp>
        <p:nvSpPr>
          <p:cNvPr id="229" name="Content Placeholder 6"/>
          <p:cNvSpPr txBox="1">
            <a:spLocks noGrp="1"/>
          </p:cNvSpPr>
          <p:nvPr>
            <p:ph type="body" idx="1"/>
          </p:nvPr>
        </p:nvSpPr>
        <p:spPr>
          <a:xfrm>
            <a:off x="509075" y="1782709"/>
            <a:ext cx="6944670" cy="4784780"/>
          </a:xfrm>
          <a:prstGeom prst="rect">
            <a:avLst/>
          </a:prstGeom>
        </p:spPr>
        <p:txBody>
          <a:bodyPr/>
          <a:lstStyle/>
          <a:p>
            <a:pPr>
              <a:buSzTx/>
              <a:buNone/>
            </a:pPr>
            <a:r>
              <a:t>Samantha and her partner request information on all the treatment options. You confirm the rest of her history.</a:t>
            </a:r>
          </a:p>
          <a:p>
            <a:pPr>
              <a:buSzTx/>
              <a:buNone/>
            </a:pPr>
            <a:r>
              <a:t>Past Medical History: wisdom teeth removed</a:t>
            </a:r>
          </a:p>
          <a:p>
            <a:pPr>
              <a:buSzTx/>
              <a:buNone/>
            </a:pPr>
            <a:r>
              <a:t>Ob History: term vaginal delivery without complication</a:t>
            </a:r>
          </a:p>
          <a:p>
            <a:pPr>
              <a:buSzTx/>
              <a:buNone/>
            </a:pPr>
            <a:r>
              <a:t>Allergies: no known drug allergies</a:t>
            </a:r>
          </a:p>
        </p:txBody>
      </p:sp>
      <p:pic>
        <p:nvPicPr>
          <p:cNvPr id="230" name="Picture 3" descr="Picture 3"/>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pic>
        <p:nvPicPr>
          <p:cNvPr id="231" name="Picture 3" descr="Picture 3"/>
          <p:cNvPicPr>
            <a:picLocks noChangeAspect="1"/>
          </p:cNvPicPr>
          <p:nvPr/>
        </p:nvPicPr>
        <p:blipFill>
          <a:blip r:embed="rId3">
            <a:extLst/>
          </a:blip>
          <a:srcRect l="30403" r="14877" b="52258"/>
          <a:stretch>
            <a:fillRect/>
          </a:stretch>
        </p:blipFill>
        <p:spPr>
          <a:xfrm>
            <a:off x="7348077" y="590241"/>
            <a:ext cx="1386350" cy="181897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Rectangle 2"/>
          <p:cNvSpPr txBox="1">
            <a:spLocks noGrp="1"/>
          </p:cNvSpPr>
          <p:nvPr>
            <p:ph type="title"/>
          </p:nvPr>
        </p:nvSpPr>
        <p:spPr>
          <a:xfrm>
            <a:off x="457200" y="560387"/>
            <a:ext cx="8229600" cy="776801"/>
          </a:xfrm>
          <a:prstGeom prst="rect">
            <a:avLst/>
          </a:prstGeom>
        </p:spPr>
        <p:txBody>
          <a:bodyPr anchor="t">
            <a:noAutofit/>
          </a:bodyPr>
          <a:lstStyle/>
          <a:p>
            <a:pPr defTabSz="398312">
              <a:defRPr sz="2376" spc="-66"/>
            </a:pPr>
            <a:r>
              <a:rPr sz="3600" dirty="0"/>
              <a:t>Management Options</a:t>
            </a:r>
            <a:br>
              <a:rPr sz="3600" dirty="0"/>
            </a:br>
            <a:endParaRPr sz="3600" dirty="0"/>
          </a:p>
        </p:txBody>
      </p:sp>
      <p:sp>
        <p:nvSpPr>
          <p:cNvPr id="234" name="Rectangle 3"/>
          <p:cNvSpPr txBox="1">
            <a:spLocks noGrp="1"/>
          </p:cNvSpPr>
          <p:nvPr>
            <p:ph type="body" sz="half" idx="1"/>
          </p:nvPr>
        </p:nvSpPr>
        <p:spPr>
          <a:xfrm>
            <a:off x="239713" y="2407417"/>
            <a:ext cx="8713787" cy="2330452"/>
          </a:xfrm>
          <a:prstGeom prst="rect">
            <a:avLst/>
          </a:prstGeom>
        </p:spPr>
        <p:txBody>
          <a:bodyPr/>
          <a:lstStyle/>
          <a:p>
            <a:pPr marL="3714750" indent="-3714750">
              <a:lnSpc>
                <a:spcPct val="80000"/>
              </a:lnSpc>
              <a:spcBef>
                <a:spcPts val="2500"/>
              </a:spcBef>
              <a:buSzTx/>
              <a:buNone/>
              <a:tabLst>
                <a:tab pos="3187700" algn="r"/>
                <a:tab pos="3708400" algn="l"/>
              </a:tabLst>
              <a:defRPr sz="3600"/>
            </a:pPr>
            <a:r>
              <a:t>	</a:t>
            </a:r>
            <a:r>
              <a:rPr b="1" i="1">
                <a:solidFill>
                  <a:srgbClr val="DEBBBB"/>
                </a:solidFill>
              </a:rPr>
              <a:t>Do Nothing:</a:t>
            </a:r>
            <a:r>
              <a:t>	</a:t>
            </a:r>
            <a:r>
              <a:rPr sz="3400"/>
              <a:t>Expectant management</a:t>
            </a:r>
          </a:p>
          <a:p>
            <a:pPr marL="3714750" indent="-3714750">
              <a:lnSpc>
                <a:spcPct val="80000"/>
              </a:lnSpc>
              <a:spcBef>
                <a:spcPts val="2500"/>
              </a:spcBef>
              <a:buSzTx/>
              <a:buNone/>
              <a:tabLst>
                <a:tab pos="3187700" algn="r"/>
                <a:tab pos="3708400" algn="l"/>
              </a:tabLst>
              <a:defRPr sz="3600"/>
            </a:pPr>
            <a:r>
              <a:t>	</a:t>
            </a:r>
            <a:r>
              <a:rPr b="1" i="1">
                <a:solidFill>
                  <a:srgbClr val="CA88CA"/>
                </a:solidFill>
              </a:rPr>
              <a:t>Do Something:</a:t>
            </a:r>
            <a:r>
              <a:t>	</a:t>
            </a:r>
            <a:r>
              <a:rPr sz="3400"/>
              <a:t>Medical management</a:t>
            </a:r>
          </a:p>
          <a:p>
            <a:pPr marL="3714750" indent="-3714750">
              <a:lnSpc>
                <a:spcPct val="80000"/>
              </a:lnSpc>
              <a:spcBef>
                <a:spcPts val="2500"/>
              </a:spcBef>
              <a:buSzTx/>
              <a:buNone/>
              <a:tabLst>
                <a:tab pos="3187700" algn="r"/>
                <a:tab pos="3708400" algn="l"/>
              </a:tabLst>
              <a:defRPr sz="3600"/>
            </a:pPr>
            <a:r>
              <a:t>	</a:t>
            </a:r>
            <a:r>
              <a:rPr b="1" i="1">
                <a:solidFill>
                  <a:srgbClr val="9A7ABF"/>
                </a:solidFill>
              </a:rPr>
              <a:t>Aspirate:</a:t>
            </a:r>
            <a:r>
              <a:t>	</a:t>
            </a:r>
            <a:r>
              <a:rPr sz="3400"/>
              <a:t>Uterine Aspiration</a:t>
            </a:r>
          </a:p>
        </p:txBody>
      </p:sp>
      <p:sp>
        <p:nvSpPr>
          <p:cNvPr id="235" name="Text Box 4"/>
          <p:cNvSpPr txBox="1"/>
          <p:nvPr/>
        </p:nvSpPr>
        <p:spPr>
          <a:xfrm>
            <a:off x="577397" y="5747846"/>
            <a:ext cx="8758241"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400" i="1">
                <a:latin typeface="Calibri"/>
                <a:ea typeface="Calibri"/>
                <a:cs typeface="Calibri"/>
                <a:sym typeface="Calibri"/>
              </a:defRPr>
            </a:pPr>
            <a:r>
              <a:t>Sotiriadis A, Obstet Gynecol 2005</a:t>
            </a:r>
            <a:br/>
            <a:r>
              <a:t>Nanda K, Cochrane Database Syst Rev 2006</a:t>
            </a:r>
          </a:p>
        </p:txBody>
      </p:sp>
      <p:pic>
        <p:nvPicPr>
          <p:cNvPr id="236" name="Picture 4" descr="Picture 4"/>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2"/>
          <p:cNvSpPr txBox="1">
            <a:spLocks noGrp="1"/>
          </p:cNvSpPr>
          <p:nvPr>
            <p:ph type="title"/>
          </p:nvPr>
        </p:nvSpPr>
        <p:spPr>
          <a:xfrm>
            <a:off x="388373" y="507232"/>
            <a:ext cx="8229601" cy="1143002"/>
          </a:xfrm>
          <a:prstGeom prst="rect">
            <a:avLst/>
          </a:prstGeom>
        </p:spPr>
        <p:txBody>
          <a:bodyPr/>
          <a:lstStyle/>
          <a:p>
            <a:pPr>
              <a:lnSpc>
                <a:spcPct val="95000"/>
              </a:lnSpc>
              <a:defRPr sz="3600"/>
            </a:pPr>
            <a:r>
              <a:t>Do Nothing</a:t>
            </a:r>
            <a:br/>
            <a:r>
              <a:rPr sz="2800" i="1">
                <a:solidFill>
                  <a:srgbClr val="2D8D76"/>
                </a:solidFill>
              </a:rPr>
              <a:t>Expectant Management</a:t>
            </a:r>
          </a:p>
        </p:txBody>
      </p:sp>
      <p:sp>
        <p:nvSpPr>
          <p:cNvPr id="239" name="Rectangle 3"/>
          <p:cNvSpPr txBox="1">
            <a:spLocks noGrp="1"/>
          </p:cNvSpPr>
          <p:nvPr>
            <p:ph type="body" idx="1"/>
          </p:nvPr>
        </p:nvSpPr>
        <p:spPr>
          <a:xfrm>
            <a:off x="691638" y="1809443"/>
            <a:ext cx="6879353" cy="4562783"/>
          </a:xfrm>
          <a:prstGeom prst="rect">
            <a:avLst/>
          </a:prstGeom>
        </p:spPr>
        <p:txBody>
          <a:bodyPr/>
          <a:lstStyle/>
          <a:p>
            <a:pPr>
              <a:spcBef>
                <a:spcPts val="1700"/>
              </a:spcBef>
              <a:tabLst>
                <a:tab pos="850900" algn="l"/>
              </a:tabLst>
            </a:pPr>
            <a:r>
              <a:t>Requirements for therapy:</a:t>
            </a:r>
          </a:p>
          <a:p>
            <a:pPr marL="457200" lvl="1" indent="-182879">
              <a:spcBef>
                <a:spcPts val="1400"/>
              </a:spcBef>
              <a:tabLst>
                <a:tab pos="850900" algn="l"/>
              </a:tabLst>
              <a:defRPr sz="2000"/>
            </a:pPr>
            <a:r>
              <a:t>&lt;13 weeks gestation</a:t>
            </a:r>
          </a:p>
          <a:p>
            <a:pPr marL="457200" lvl="1" indent="-182879">
              <a:spcBef>
                <a:spcPts val="1400"/>
              </a:spcBef>
              <a:tabLst>
                <a:tab pos="850900" algn="l"/>
              </a:tabLst>
              <a:defRPr sz="2000"/>
            </a:pPr>
            <a:r>
              <a:t>Stable vital signs</a:t>
            </a:r>
          </a:p>
          <a:p>
            <a:pPr marL="457200" lvl="1" indent="-182879">
              <a:spcBef>
                <a:spcPts val="1400"/>
              </a:spcBef>
              <a:tabLst>
                <a:tab pos="850900" algn="l"/>
              </a:tabLst>
              <a:defRPr sz="2000"/>
            </a:pPr>
            <a:r>
              <a:t>No evidence infection</a:t>
            </a:r>
          </a:p>
        </p:txBody>
      </p:sp>
      <p:pic>
        <p:nvPicPr>
          <p:cNvPr id="240" name="Picture 3" descr="Picture 3"/>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2"/>
          <p:cNvSpPr txBox="1">
            <a:spLocks noGrp="1"/>
          </p:cNvSpPr>
          <p:nvPr>
            <p:ph type="title"/>
          </p:nvPr>
        </p:nvSpPr>
        <p:spPr>
          <a:xfrm>
            <a:off x="274320" y="666540"/>
            <a:ext cx="8239126" cy="752478"/>
          </a:xfrm>
          <a:prstGeom prst="rect">
            <a:avLst/>
          </a:prstGeom>
        </p:spPr>
        <p:txBody>
          <a:bodyPr anchor="t">
            <a:normAutofit fontScale="90000"/>
          </a:bodyPr>
          <a:lstStyle/>
          <a:p>
            <a:pPr defTabSz="410474">
              <a:defRPr sz="2278" spc="-67"/>
            </a:pPr>
            <a:r>
              <a:t>Disclosure Information and Conflicts of Interest</a:t>
            </a:r>
            <a:br/>
            <a:endParaRPr/>
          </a:p>
        </p:txBody>
      </p:sp>
      <p:sp>
        <p:nvSpPr>
          <p:cNvPr id="133" name="Rectangle 3"/>
          <p:cNvSpPr txBox="1">
            <a:spLocks noGrp="1"/>
          </p:cNvSpPr>
          <p:nvPr>
            <p:ph type="body" sz="half" idx="1"/>
          </p:nvPr>
        </p:nvSpPr>
        <p:spPr>
          <a:xfrm>
            <a:off x="571216" y="1659613"/>
            <a:ext cx="8125108" cy="2473327"/>
          </a:xfrm>
          <a:prstGeom prst="rect">
            <a:avLst/>
          </a:prstGeom>
        </p:spPr>
        <p:txBody>
          <a:bodyPr/>
          <a:lstStyle/>
          <a:p>
            <a:pPr marL="0" indent="0" defTabSz="896111">
              <a:lnSpc>
                <a:spcPct val="90000"/>
              </a:lnSpc>
              <a:spcBef>
                <a:spcPts val="400"/>
              </a:spcBef>
              <a:buSzTx/>
              <a:buNone/>
              <a:defRPr sz="1900"/>
            </a:pPr>
            <a:r>
              <a:t>A conflict of interest occurs when an individual has an opportunity to affect educational content about health-care products or services of a commercial company with which she/he has a financial, professional, or personal relationship. </a:t>
            </a:r>
            <a:r>
              <a:rPr b="1"/>
              <a:t>The planners and presenters/authors of this CME/CNE activity have disclosed no relevant financial, professional, or personal relationship with any commercial interest organizations pertaining to this activity</a:t>
            </a:r>
            <a:r>
              <a:t>. Note: Please let us know on your evaluation form if you perceive commercial bias to be present in any educational session.  </a:t>
            </a:r>
          </a:p>
        </p:txBody>
      </p:sp>
      <p:pic>
        <p:nvPicPr>
          <p:cNvPr id="134" name="Picture 4" descr="Picture 4"/>
          <p:cNvPicPr>
            <a:picLocks noChangeAspect="1"/>
          </p:cNvPicPr>
          <p:nvPr/>
        </p:nvPicPr>
        <p:blipFill>
          <a:blip r:embed="rId2">
            <a:extLst/>
          </a:blip>
          <a:stretch>
            <a:fillRect/>
          </a:stretch>
        </p:blipFill>
        <p:spPr>
          <a:xfrm>
            <a:off x="7597109" y="5633882"/>
            <a:ext cx="1163435" cy="891205"/>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itle 1"/>
          <p:cNvSpPr txBox="1">
            <a:spLocks noGrp="1"/>
          </p:cNvSpPr>
          <p:nvPr>
            <p:ph type="title"/>
          </p:nvPr>
        </p:nvSpPr>
        <p:spPr>
          <a:prstGeom prst="rect">
            <a:avLst/>
          </a:prstGeom>
        </p:spPr>
        <p:txBody>
          <a:bodyPr/>
          <a:lstStyle/>
          <a:p>
            <a:r>
              <a:t>Pain Management</a:t>
            </a:r>
          </a:p>
        </p:txBody>
      </p:sp>
      <p:sp>
        <p:nvSpPr>
          <p:cNvPr id="243" name="Content Placeholder 2"/>
          <p:cNvSpPr txBox="1">
            <a:spLocks noGrp="1"/>
          </p:cNvSpPr>
          <p:nvPr>
            <p:ph type="body" idx="1"/>
          </p:nvPr>
        </p:nvSpPr>
        <p:spPr>
          <a:prstGeom prst="rect">
            <a:avLst/>
          </a:prstGeom>
        </p:spPr>
        <p:txBody>
          <a:bodyPr/>
          <a:lstStyle/>
          <a:p>
            <a:pPr marL="182878" indent="-182878">
              <a:spcBef>
                <a:spcPts val="600"/>
              </a:spcBef>
              <a:defRPr sz="2800"/>
            </a:pPr>
            <a:r>
              <a:t>Miscarriage is often painful</a:t>
            </a:r>
          </a:p>
          <a:p>
            <a:pPr marL="182878" indent="-182878">
              <a:spcBef>
                <a:spcPts val="600"/>
              </a:spcBef>
              <a:defRPr sz="2800"/>
            </a:pPr>
            <a:r>
              <a:t>For patients wanting expectant or medical management, give pain medications for home use</a:t>
            </a:r>
          </a:p>
          <a:p>
            <a:pPr marL="457200" lvl="1" indent="-182879"/>
            <a:r>
              <a:t>NSAID </a:t>
            </a:r>
            <a:endParaRPr sz="2000"/>
          </a:p>
          <a:p>
            <a:pPr marL="731519" lvl="2" indent="-182880">
              <a:spcBef>
                <a:spcPts val="400"/>
              </a:spcBef>
              <a:defRPr sz="2000"/>
            </a:pPr>
            <a:r>
              <a:t>Ibuprofen 800 mg q 8</a:t>
            </a:r>
            <a:endParaRPr sz="1800"/>
          </a:p>
          <a:p>
            <a:pPr marL="731519" lvl="2" indent="-182880">
              <a:spcBef>
                <a:spcPts val="400"/>
              </a:spcBef>
              <a:defRPr sz="2000"/>
            </a:pPr>
            <a:r>
              <a:t>Naproxen 500 mg q 12</a:t>
            </a:r>
            <a:endParaRPr sz="1800"/>
          </a:p>
          <a:p>
            <a:pPr marL="457200" lvl="1" indent="-182879"/>
            <a:r>
              <a:t>Narcotic of choice (Vicodin or Percocet, etc)</a:t>
            </a:r>
            <a:endParaRPr sz="2000"/>
          </a:p>
          <a:p>
            <a:pPr marL="182878" indent="-182878">
              <a:spcBef>
                <a:spcPts val="600"/>
              </a:spcBef>
              <a:defRPr sz="2800"/>
            </a:pPr>
            <a:r>
              <a:t>Treat pain in the ED as needed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Rectangle 2"/>
          <p:cNvSpPr txBox="1">
            <a:spLocks noGrp="1"/>
          </p:cNvSpPr>
          <p:nvPr>
            <p:ph type="title"/>
          </p:nvPr>
        </p:nvSpPr>
        <p:spPr>
          <a:xfrm>
            <a:off x="504825" y="545744"/>
            <a:ext cx="8229600" cy="1143001"/>
          </a:xfrm>
          <a:prstGeom prst="rect">
            <a:avLst/>
          </a:prstGeom>
        </p:spPr>
        <p:txBody>
          <a:bodyPr anchor="t"/>
          <a:lstStyle/>
          <a:p>
            <a:pPr>
              <a:defRPr sz="3600"/>
            </a:pPr>
            <a:r>
              <a:t>Outcomes</a:t>
            </a:r>
            <a:br/>
            <a:r>
              <a:rPr sz="2800" i="1">
                <a:solidFill>
                  <a:srgbClr val="2D8D76"/>
                </a:solidFill>
              </a:rPr>
              <a:t>Expectant Management</a:t>
            </a:r>
          </a:p>
        </p:txBody>
      </p:sp>
      <p:sp>
        <p:nvSpPr>
          <p:cNvPr id="246" name="Rectangle 3"/>
          <p:cNvSpPr txBox="1">
            <a:spLocks noGrp="1"/>
          </p:cNvSpPr>
          <p:nvPr>
            <p:ph type="body" sz="half" idx="1"/>
          </p:nvPr>
        </p:nvSpPr>
        <p:spPr>
          <a:xfrm>
            <a:off x="687388" y="2001529"/>
            <a:ext cx="8047036" cy="2960690"/>
          </a:xfrm>
          <a:prstGeom prst="rect">
            <a:avLst/>
          </a:prstGeom>
        </p:spPr>
        <p:txBody>
          <a:bodyPr/>
          <a:lstStyle/>
          <a:p>
            <a:pPr>
              <a:lnSpc>
                <a:spcPct val="95000"/>
              </a:lnSpc>
              <a:spcBef>
                <a:spcPts val="1700"/>
              </a:spcBef>
              <a:tabLst>
                <a:tab pos="7366000" algn="r"/>
              </a:tabLst>
            </a:pPr>
            <a:r>
              <a:t>Overall success rate	81%</a:t>
            </a:r>
          </a:p>
          <a:p>
            <a:pPr>
              <a:lnSpc>
                <a:spcPct val="95000"/>
              </a:lnSpc>
              <a:spcBef>
                <a:spcPts val="1700"/>
              </a:spcBef>
              <a:tabLst>
                <a:tab pos="7366000" algn="r"/>
              </a:tabLst>
            </a:pPr>
            <a:r>
              <a:t>Success rates vary by type of miscarriage</a:t>
            </a:r>
            <a:br/>
            <a:r>
              <a:rPr i="1"/>
              <a:t>(helpful to tailor counseling)</a:t>
            </a:r>
          </a:p>
          <a:p>
            <a:pPr marL="0" lvl="1" indent="274320">
              <a:lnSpc>
                <a:spcPct val="95000"/>
              </a:lnSpc>
              <a:spcBef>
                <a:spcPts val="1400"/>
              </a:spcBef>
              <a:buSzTx/>
              <a:buNone/>
              <a:tabLst>
                <a:tab pos="7366000" algn="r"/>
              </a:tabLst>
              <a:defRPr sz="2000"/>
            </a:pPr>
            <a:r>
              <a:t>Incomplete/inevitable abortion	91%</a:t>
            </a:r>
          </a:p>
          <a:p>
            <a:pPr marL="0" lvl="1" indent="274320">
              <a:lnSpc>
                <a:spcPct val="95000"/>
              </a:lnSpc>
              <a:spcBef>
                <a:spcPts val="1400"/>
              </a:spcBef>
              <a:buSzTx/>
              <a:buNone/>
              <a:tabLst>
                <a:tab pos="7366000" algn="r"/>
              </a:tabLst>
              <a:defRPr sz="2000"/>
            </a:pPr>
            <a:r>
              <a:t>Embryonic demise	76%</a:t>
            </a:r>
          </a:p>
          <a:p>
            <a:pPr marL="0" lvl="1" indent="274320">
              <a:lnSpc>
                <a:spcPct val="95000"/>
              </a:lnSpc>
              <a:spcBef>
                <a:spcPts val="1400"/>
              </a:spcBef>
              <a:buSzTx/>
              <a:buNone/>
              <a:tabLst>
                <a:tab pos="7366000" algn="r"/>
              </a:tabLst>
              <a:defRPr sz="2000"/>
            </a:pPr>
            <a:r>
              <a:t>Anembryonic pregnancies	66%</a:t>
            </a:r>
          </a:p>
        </p:txBody>
      </p:sp>
      <p:sp>
        <p:nvSpPr>
          <p:cNvPr id="247" name="Text Box 4"/>
          <p:cNvSpPr txBox="1"/>
          <p:nvPr/>
        </p:nvSpPr>
        <p:spPr>
          <a:xfrm>
            <a:off x="0" y="5855489"/>
            <a:ext cx="4662488" cy="35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r">
              <a:defRPr i="1">
                <a:latin typeface="Calibri"/>
                <a:ea typeface="Calibri"/>
                <a:cs typeface="Calibri"/>
                <a:sym typeface="Calibri"/>
              </a:defRPr>
            </a:pPr>
            <a:r>
              <a:t>Luise C, Ultrasound Obstet Gynecol  2002</a:t>
            </a:r>
            <a:r>
              <a:rPr sz="1400" i="0"/>
              <a:t> </a:t>
            </a:r>
          </a:p>
        </p:txBody>
      </p:sp>
      <p:pic>
        <p:nvPicPr>
          <p:cNvPr id="248" name="Picture 4" descr="Picture 4"/>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0" name="Rectangle 2"/>
          <p:cNvSpPr txBox="1">
            <a:spLocks noGrp="1"/>
          </p:cNvSpPr>
          <p:nvPr>
            <p:ph type="title"/>
          </p:nvPr>
        </p:nvSpPr>
        <p:spPr>
          <a:xfrm>
            <a:off x="457200" y="627062"/>
            <a:ext cx="8229600" cy="1143001"/>
          </a:xfrm>
          <a:prstGeom prst="rect">
            <a:avLst/>
          </a:prstGeom>
        </p:spPr>
        <p:txBody>
          <a:bodyPr/>
          <a:lstStyle/>
          <a:p>
            <a:pPr>
              <a:defRPr sz="3600"/>
            </a:pPr>
            <a:r>
              <a:t>What is Success?</a:t>
            </a:r>
            <a:br/>
            <a:r>
              <a:rPr sz="2800" i="1">
                <a:solidFill>
                  <a:srgbClr val="2D8D76"/>
                </a:solidFill>
              </a:rPr>
              <a:t>Definitions Used in Studies</a:t>
            </a:r>
          </a:p>
        </p:txBody>
      </p:sp>
      <p:sp>
        <p:nvSpPr>
          <p:cNvPr id="251" name="Rectangle 3"/>
          <p:cNvSpPr txBox="1">
            <a:spLocks noGrp="1"/>
          </p:cNvSpPr>
          <p:nvPr>
            <p:ph type="body" sz="half" idx="1"/>
          </p:nvPr>
        </p:nvSpPr>
        <p:spPr>
          <a:xfrm>
            <a:off x="924898" y="2122845"/>
            <a:ext cx="6911976" cy="2520952"/>
          </a:xfrm>
          <a:prstGeom prst="rect">
            <a:avLst/>
          </a:prstGeom>
        </p:spPr>
        <p:txBody>
          <a:bodyPr/>
          <a:lstStyle/>
          <a:p>
            <a:r>
              <a:t>≤15 mm endometrial thickness (ET)</a:t>
            </a:r>
            <a:br/>
            <a:r>
              <a:t>3 days to 6 weeks after diagnosis</a:t>
            </a:r>
          </a:p>
          <a:p>
            <a:r>
              <a:t>No vaginal bleeding</a:t>
            </a:r>
          </a:p>
          <a:p>
            <a:r>
              <a:t>Negative urine hCG</a:t>
            </a:r>
          </a:p>
        </p:txBody>
      </p:sp>
      <p:pic>
        <p:nvPicPr>
          <p:cNvPr id="252" name="Picture 3" descr="Picture 3"/>
          <p:cNvPicPr>
            <a:picLocks noChangeAspect="1"/>
          </p:cNvPicPr>
          <p:nvPr/>
        </p:nvPicPr>
        <p:blipFill>
          <a:blip r:embed="rId3">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 name="Rectangle 2"/>
          <p:cNvSpPr txBox="1">
            <a:spLocks noGrp="1"/>
          </p:cNvSpPr>
          <p:nvPr>
            <p:ph type="title"/>
          </p:nvPr>
        </p:nvSpPr>
        <p:spPr>
          <a:prstGeom prst="rect">
            <a:avLst/>
          </a:prstGeom>
        </p:spPr>
        <p:txBody>
          <a:bodyPr anchor="t"/>
          <a:lstStyle>
            <a:lvl1pPr>
              <a:defRPr sz="3600"/>
            </a:lvl1pPr>
          </a:lstStyle>
          <a:p>
            <a:r>
              <a:t>Problems with ET Cut-off</a:t>
            </a:r>
          </a:p>
        </p:txBody>
      </p:sp>
      <p:sp>
        <p:nvSpPr>
          <p:cNvPr id="257" name="Rectangle 3"/>
          <p:cNvSpPr txBox="1">
            <a:spLocks noGrp="1"/>
          </p:cNvSpPr>
          <p:nvPr>
            <p:ph type="body" idx="1"/>
          </p:nvPr>
        </p:nvSpPr>
        <p:spPr>
          <a:xfrm>
            <a:off x="738853" y="1514193"/>
            <a:ext cx="8229601" cy="4525965"/>
          </a:xfrm>
          <a:prstGeom prst="rect">
            <a:avLst/>
          </a:prstGeom>
        </p:spPr>
        <p:txBody>
          <a:bodyPr/>
          <a:lstStyle/>
          <a:p>
            <a:pPr>
              <a:tabLst>
                <a:tab pos="800100" algn="l"/>
              </a:tabLst>
            </a:pPr>
            <a:r>
              <a:t>No clear rationale for this cut-off</a:t>
            </a:r>
          </a:p>
          <a:p>
            <a:pPr>
              <a:tabLst>
                <a:tab pos="800100" algn="l"/>
              </a:tabLst>
            </a:pPr>
            <a:r>
              <a:t>Study of 80 women with successful medical abortion</a:t>
            </a:r>
          </a:p>
          <a:p>
            <a:pPr marL="457200" lvl="1" indent="-182879">
              <a:spcBef>
                <a:spcPts val="400"/>
              </a:spcBef>
              <a:tabLst>
                <a:tab pos="800100" algn="l"/>
              </a:tabLst>
              <a:defRPr sz="2000"/>
            </a:pPr>
            <a:r>
              <a:t>Mean ET at 24 hours 17.5 mm (7.6–29 mm)</a:t>
            </a:r>
          </a:p>
          <a:p>
            <a:pPr marL="457200" lvl="1" indent="-182879">
              <a:spcBef>
                <a:spcPts val="400"/>
              </a:spcBef>
              <a:tabLst>
                <a:tab pos="800100" algn="l"/>
              </a:tabLst>
              <a:defRPr sz="2000"/>
            </a:pPr>
            <a:r>
              <a:t>At one week 15% with ET &gt;16 mm</a:t>
            </a:r>
          </a:p>
          <a:p>
            <a:pPr>
              <a:tabLst>
                <a:tab pos="800100" algn="l"/>
              </a:tabLst>
            </a:pPr>
            <a:r>
              <a:t>Study of medical management after miscarriage</a:t>
            </a:r>
          </a:p>
          <a:p>
            <a:pPr marL="457200" lvl="1" indent="-182879">
              <a:spcBef>
                <a:spcPts val="400"/>
              </a:spcBef>
              <a:tabLst>
                <a:tab pos="800100" algn="l"/>
              </a:tabLst>
              <a:defRPr sz="2000"/>
            </a:pPr>
            <a:r>
              <a:t>86% success rate if use absence of gestational sac</a:t>
            </a:r>
          </a:p>
          <a:p>
            <a:pPr marL="457200" lvl="1" indent="-182879">
              <a:spcBef>
                <a:spcPts val="400"/>
              </a:spcBef>
              <a:tabLst>
                <a:tab pos="800100" algn="l"/>
              </a:tabLst>
              <a:defRPr sz="2000"/>
            </a:pPr>
            <a:r>
              <a:t>51% success rate if use ET ≤15 mm</a:t>
            </a:r>
          </a:p>
        </p:txBody>
      </p:sp>
      <p:sp>
        <p:nvSpPr>
          <p:cNvPr id="258" name="Text Box 4"/>
          <p:cNvSpPr txBox="1"/>
          <p:nvPr/>
        </p:nvSpPr>
        <p:spPr>
          <a:xfrm>
            <a:off x="854196" y="5778546"/>
            <a:ext cx="6019803"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400" i="1">
                <a:latin typeface="Calibri"/>
                <a:ea typeface="Calibri"/>
                <a:cs typeface="Calibri"/>
                <a:sym typeface="Calibri"/>
              </a:defRPr>
            </a:pPr>
            <a:r>
              <a:t>Harwood B, Contraception 2001</a:t>
            </a:r>
            <a:br/>
            <a:r>
              <a:t>Reynolds A, Eur. J Obstet Gynecol Reproduct. Biol 2005 </a:t>
            </a:r>
          </a:p>
        </p:txBody>
      </p:sp>
      <p:pic>
        <p:nvPicPr>
          <p:cNvPr id="259" name="Picture 4" descr="Picture 4"/>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Rectangle 2"/>
          <p:cNvSpPr txBox="1">
            <a:spLocks noGrp="1"/>
          </p:cNvSpPr>
          <p:nvPr>
            <p:ph type="title"/>
          </p:nvPr>
        </p:nvSpPr>
        <p:spPr>
          <a:xfrm>
            <a:off x="192426" y="514629"/>
            <a:ext cx="8445018" cy="990601"/>
          </a:xfrm>
          <a:prstGeom prst="rect">
            <a:avLst/>
          </a:prstGeom>
        </p:spPr>
        <p:txBody>
          <a:bodyPr/>
          <a:lstStyle>
            <a:lvl1pPr defTabSz="790863">
              <a:lnSpc>
                <a:spcPct val="90000"/>
              </a:lnSpc>
              <a:defRPr sz="3348" spc="-93"/>
            </a:lvl1pPr>
          </a:lstStyle>
          <a:p>
            <a:r>
              <a:t>When to Intervene for Expectant Management</a:t>
            </a:r>
          </a:p>
        </p:txBody>
      </p:sp>
      <p:sp>
        <p:nvSpPr>
          <p:cNvPr id="262" name="Rectangle 3"/>
          <p:cNvSpPr txBox="1">
            <a:spLocks noGrp="1"/>
          </p:cNvSpPr>
          <p:nvPr>
            <p:ph type="body" idx="1"/>
          </p:nvPr>
        </p:nvSpPr>
        <p:spPr>
          <a:xfrm>
            <a:off x="639966" y="1644604"/>
            <a:ext cx="6931026" cy="4564065"/>
          </a:xfrm>
          <a:prstGeom prst="rect">
            <a:avLst/>
          </a:prstGeom>
        </p:spPr>
        <p:txBody>
          <a:bodyPr/>
          <a:lstStyle/>
          <a:p>
            <a:pPr>
              <a:spcBef>
                <a:spcPts val="1100"/>
              </a:spcBef>
              <a:defRPr sz="3200"/>
            </a:pPr>
            <a:r>
              <a:rPr dirty="0"/>
              <a:t>Continued gestational sac</a:t>
            </a:r>
          </a:p>
          <a:p>
            <a:pPr>
              <a:spcBef>
                <a:spcPts val="1100"/>
              </a:spcBef>
              <a:defRPr sz="3200"/>
            </a:pPr>
            <a:r>
              <a:rPr dirty="0"/>
              <a:t>Clinical symptoms</a:t>
            </a:r>
          </a:p>
          <a:p>
            <a:pPr>
              <a:spcBef>
                <a:spcPts val="1100"/>
              </a:spcBef>
              <a:defRPr sz="3200"/>
            </a:pPr>
            <a:r>
              <a:rPr dirty="0"/>
              <a:t>Patient preference</a:t>
            </a:r>
          </a:p>
          <a:p>
            <a:pPr>
              <a:spcBef>
                <a:spcPts val="700"/>
              </a:spcBef>
              <a:defRPr sz="3200"/>
            </a:pPr>
            <a:r>
              <a:rPr dirty="0"/>
              <a:t>Vaginal bleeding and positive UPT are possible for 2–4 weeks</a:t>
            </a:r>
          </a:p>
          <a:p>
            <a:pPr marL="146305">
              <a:spcBef>
                <a:spcPts val="600"/>
              </a:spcBef>
              <a:defRPr sz="2800"/>
            </a:pPr>
            <a:r>
              <a:rPr sz="3200" dirty="0"/>
              <a:t>Poor measures of success</a:t>
            </a:r>
          </a:p>
        </p:txBody>
      </p:sp>
      <p:pic>
        <p:nvPicPr>
          <p:cNvPr id="263" name="Picture 3" descr="Picture 3"/>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itle 4"/>
          <p:cNvSpPr txBox="1">
            <a:spLocks noGrp="1"/>
          </p:cNvSpPr>
          <p:nvPr>
            <p:ph type="title"/>
          </p:nvPr>
        </p:nvSpPr>
        <p:spPr>
          <a:xfrm>
            <a:off x="349045" y="493790"/>
            <a:ext cx="8229601" cy="990601"/>
          </a:xfrm>
          <a:prstGeom prst="rect">
            <a:avLst/>
          </a:prstGeom>
        </p:spPr>
        <p:txBody>
          <a:bodyPr/>
          <a:lstStyle/>
          <a:p>
            <a:pPr>
              <a:defRPr sz="3600">
                <a:solidFill>
                  <a:srgbClr val="ECA192"/>
                </a:solidFill>
              </a:defRPr>
            </a:pPr>
            <a:r>
              <a:t>Samantha</a:t>
            </a:r>
            <a:br/>
            <a:r>
              <a:rPr sz="2000" i="1"/>
              <a:t>26 yo G2P1, CRL of 7mm but no cardiac activity</a:t>
            </a:r>
          </a:p>
        </p:txBody>
      </p:sp>
      <p:sp>
        <p:nvSpPr>
          <p:cNvPr id="266" name="Content Placeholder 5"/>
          <p:cNvSpPr txBox="1">
            <a:spLocks noGrp="1"/>
          </p:cNvSpPr>
          <p:nvPr>
            <p:ph type="body" idx="1"/>
          </p:nvPr>
        </p:nvSpPr>
        <p:spPr>
          <a:xfrm>
            <a:off x="349044" y="1712346"/>
            <a:ext cx="6435216" cy="4876803"/>
          </a:xfrm>
          <a:prstGeom prst="rect">
            <a:avLst/>
          </a:prstGeom>
        </p:spPr>
        <p:txBody>
          <a:bodyPr/>
          <a:lstStyle>
            <a:lvl1pPr marL="0" indent="0">
              <a:buSzTx/>
              <a:buNone/>
            </a:lvl1pPr>
          </a:lstStyle>
          <a:p>
            <a:r>
              <a:t>Samantha is continuing to bleed, though not heavily.  She appears anxious about expectant management and shares with you that she really needs to do something before a follow up visit with her doctor. </a:t>
            </a:r>
          </a:p>
        </p:txBody>
      </p:sp>
      <p:pic>
        <p:nvPicPr>
          <p:cNvPr id="267" name="Picture 3" descr="Picture 3"/>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pic>
        <p:nvPicPr>
          <p:cNvPr id="268" name="Picture 3" descr="Picture 3"/>
          <p:cNvPicPr>
            <a:picLocks noChangeAspect="1"/>
          </p:cNvPicPr>
          <p:nvPr/>
        </p:nvPicPr>
        <p:blipFill>
          <a:blip r:embed="rId3">
            <a:extLst/>
          </a:blip>
          <a:srcRect l="30403" r="14877" b="52258"/>
          <a:stretch>
            <a:fillRect/>
          </a:stretch>
        </p:blipFill>
        <p:spPr>
          <a:xfrm>
            <a:off x="7348077" y="802863"/>
            <a:ext cx="1386350" cy="181897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Rectangle 2"/>
          <p:cNvSpPr txBox="1">
            <a:spLocks noGrp="1"/>
          </p:cNvSpPr>
          <p:nvPr>
            <p:ph type="title"/>
          </p:nvPr>
        </p:nvSpPr>
        <p:spPr>
          <a:xfrm>
            <a:off x="457200" y="536729"/>
            <a:ext cx="8686800" cy="1143001"/>
          </a:xfrm>
          <a:prstGeom prst="rect">
            <a:avLst/>
          </a:prstGeom>
        </p:spPr>
        <p:txBody>
          <a:bodyPr/>
          <a:lstStyle/>
          <a:p>
            <a:pPr>
              <a:defRPr sz="3600"/>
            </a:pPr>
            <a:r>
              <a:t>Do Something</a:t>
            </a:r>
            <a:br/>
            <a:r>
              <a:rPr sz="2700" i="1">
                <a:solidFill>
                  <a:srgbClr val="2D8D76"/>
                </a:solidFill>
              </a:rPr>
              <a:t>Medical Management</a:t>
            </a:r>
          </a:p>
        </p:txBody>
      </p:sp>
      <p:sp>
        <p:nvSpPr>
          <p:cNvPr id="271" name="Rectangle 3"/>
          <p:cNvSpPr txBox="1">
            <a:spLocks noGrp="1"/>
          </p:cNvSpPr>
          <p:nvPr>
            <p:ph type="body" sz="half" idx="1"/>
          </p:nvPr>
        </p:nvSpPr>
        <p:spPr>
          <a:xfrm>
            <a:off x="786581" y="1710813"/>
            <a:ext cx="4542659" cy="3238913"/>
          </a:xfrm>
          <a:prstGeom prst="rect">
            <a:avLst/>
          </a:prstGeom>
        </p:spPr>
        <p:txBody>
          <a:bodyPr/>
          <a:lstStyle/>
          <a:p>
            <a:pPr marL="179222" indent="-179222" defTabSz="896111">
              <a:spcBef>
                <a:spcPts val="600"/>
              </a:spcBef>
              <a:defRPr sz="2700"/>
            </a:pPr>
            <a:r>
              <a:rPr dirty="0"/>
              <a:t>Misoprostol</a:t>
            </a:r>
          </a:p>
          <a:p>
            <a:pPr marL="0" indent="0" defTabSz="896111">
              <a:buSzTx/>
              <a:buNone/>
              <a:defRPr sz="4300"/>
            </a:pPr>
            <a:endParaRPr dirty="0"/>
          </a:p>
          <a:p>
            <a:pPr marL="179222" indent="-179222" defTabSz="896111">
              <a:spcBef>
                <a:spcPts val="600"/>
              </a:spcBef>
              <a:defRPr sz="2700"/>
            </a:pPr>
            <a:r>
              <a:rPr dirty="0"/>
              <a:t>Misoprostol + Mifepristone</a:t>
            </a:r>
          </a:p>
          <a:p>
            <a:pPr marL="179222" indent="-179222" defTabSz="896111">
              <a:defRPr sz="2700"/>
            </a:pPr>
            <a:endParaRPr dirty="0"/>
          </a:p>
          <a:p>
            <a:pPr marL="179222" indent="-179222" defTabSz="896111">
              <a:defRPr sz="2700"/>
            </a:pPr>
            <a:endParaRPr dirty="0"/>
          </a:p>
          <a:p>
            <a:pPr marL="179222" indent="-179222" defTabSz="896111">
              <a:spcBef>
                <a:spcPts val="600"/>
              </a:spcBef>
              <a:defRPr sz="2700"/>
            </a:pPr>
            <a:r>
              <a:rPr dirty="0"/>
              <a:t>Misoprostol + Methotrexate</a:t>
            </a:r>
          </a:p>
        </p:txBody>
      </p:sp>
      <p:pic>
        <p:nvPicPr>
          <p:cNvPr id="272" name="Picture 8" descr="Picture 8"/>
          <p:cNvPicPr>
            <a:picLocks noChangeAspect="1"/>
          </p:cNvPicPr>
          <p:nvPr/>
        </p:nvPicPr>
        <p:blipFill>
          <a:blip r:embed="rId2">
            <a:extLst/>
          </a:blip>
          <a:stretch>
            <a:fillRect/>
          </a:stretch>
        </p:blipFill>
        <p:spPr>
          <a:xfrm>
            <a:off x="7335348" y="2654709"/>
            <a:ext cx="1278020" cy="1070132"/>
          </a:xfrm>
          <a:prstGeom prst="rect">
            <a:avLst/>
          </a:prstGeom>
          <a:ln w="12700">
            <a:miter lim="400000"/>
          </a:ln>
        </p:spPr>
      </p:pic>
      <p:pic>
        <p:nvPicPr>
          <p:cNvPr id="273" name="Picture 9" descr="Picture 9"/>
          <p:cNvPicPr>
            <a:picLocks noChangeAspect="1"/>
          </p:cNvPicPr>
          <p:nvPr/>
        </p:nvPicPr>
        <p:blipFill>
          <a:blip r:embed="rId3">
            <a:extLst/>
          </a:blip>
          <a:stretch>
            <a:fillRect/>
          </a:stretch>
        </p:blipFill>
        <p:spPr>
          <a:xfrm>
            <a:off x="7525315" y="3887025"/>
            <a:ext cx="898083" cy="1071719"/>
          </a:xfrm>
          <a:prstGeom prst="rect">
            <a:avLst/>
          </a:prstGeom>
          <a:ln w="12700">
            <a:miter lim="400000"/>
          </a:ln>
        </p:spPr>
      </p:pic>
      <p:pic>
        <p:nvPicPr>
          <p:cNvPr id="274" name="Picture 6" descr="Picture 6"/>
          <p:cNvPicPr>
            <a:picLocks noChangeAspect="1"/>
          </p:cNvPicPr>
          <p:nvPr/>
        </p:nvPicPr>
        <p:blipFill>
          <a:blip r:embed="rId4">
            <a:extLst/>
          </a:blip>
          <a:stretch>
            <a:fillRect/>
          </a:stretch>
        </p:blipFill>
        <p:spPr>
          <a:xfrm>
            <a:off x="6200561" y="2653121"/>
            <a:ext cx="866589" cy="1071719"/>
          </a:xfrm>
          <a:prstGeom prst="rect">
            <a:avLst/>
          </a:prstGeom>
          <a:ln w="12700">
            <a:miter lim="400000"/>
          </a:ln>
        </p:spPr>
      </p:pic>
      <p:pic>
        <p:nvPicPr>
          <p:cNvPr id="275" name="Picture 6" descr="Picture 6"/>
          <p:cNvPicPr>
            <a:picLocks noChangeAspect="1"/>
          </p:cNvPicPr>
          <p:nvPr/>
        </p:nvPicPr>
        <p:blipFill>
          <a:blip r:embed="rId4">
            <a:extLst/>
          </a:blip>
          <a:stretch>
            <a:fillRect/>
          </a:stretch>
        </p:blipFill>
        <p:spPr>
          <a:xfrm>
            <a:off x="6200561" y="3878010"/>
            <a:ext cx="866589" cy="1071718"/>
          </a:xfrm>
          <a:prstGeom prst="rect">
            <a:avLst/>
          </a:prstGeom>
          <a:ln w="12700">
            <a:miter lim="400000"/>
          </a:ln>
        </p:spPr>
      </p:pic>
      <p:pic>
        <p:nvPicPr>
          <p:cNvPr id="276" name="Picture 6" descr="Picture 6"/>
          <p:cNvPicPr>
            <a:picLocks noChangeAspect="1"/>
          </p:cNvPicPr>
          <p:nvPr/>
        </p:nvPicPr>
        <p:blipFill>
          <a:blip r:embed="rId4">
            <a:extLst/>
          </a:blip>
          <a:stretch>
            <a:fillRect/>
          </a:stretch>
        </p:blipFill>
        <p:spPr>
          <a:xfrm>
            <a:off x="7525315" y="1389676"/>
            <a:ext cx="866589" cy="1071718"/>
          </a:xfrm>
          <a:prstGeom prst="rect">
            <a:avLst/>
          </a:prstGeom>
          <a:ln w="12700">
            <a:miter lim="400000"/>
          </a:ln>
        </p:spPr>
      </p:pic>
      <p:pic>
        <p:nvPicPr>
          <p:cNvPr id="277" name="Picture 12" descr="Picture 12"/>
          <p:cNvPicPr>
            <a:picLocks noChangeAspect="1"/>
          </p:cNvPicPr>
          <p:nvPr/>
        </p:nvPicPr>
        <p:blipFill>
          <a:blip r:embed="rId5">
            <a:extLst/>
          </a:blip>
          <a:stretch>
            <a:fillRect/>
          </a:stretch>
        </p:blipFill>
        <p:spPr>
          <a:xfrm>
            <a:off x="7570992" y="5594555"/>
            <a:ext cx="1163435" cy="891203"/>
          </a:xfrm>
          <a:prstGeom prst="rect">
            <a:avLst/>
          </a:prstGeom>
          <a:ln w="12700">
            <a:miter lim="400000"/>
          </a:ln>
        </p:spPr>
      </p:pic>
      <p:sp>
        <p:nvSpPr>
          <p:cNvPr id="2" name="&quot;No&quot; Symbol 1"/>
          <p:cNvSpPr/>
          <p:nvPr/>
        </p:nvSpPr>
        <p:spPr>
          <a:xfrm>
            <a:off x="3525716" y="4237892"/>
            <a:ext cx="914400" cy="914400"/>
          </a:xfrm>
          <a:prstGeom prst="noSmoking">
            <a:avLst/>
          </a:prstGeom>
          <a:solidFill>
            <a:srgbClr val="C00000"/>
          </a:solidFill>
          <a:ln w="25400" cap="flat">
            <a:solidFill>
              <a:schemeClr val="accent1"/>
            </a:solidFill>
            <a:prstDash val="solid"/>
            <a:round/>
          </a:ln>
          <a:effectLst>
            <a:outerShdw blurRad="38100" dist="25400" dir="2700000" rotWithShape="0">
              <a:srgbClr val="000000">
                <a:alpha val="6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Rectangle 2"/>
          <p:cNvSpPr txBox="1">
            <a:spLocks noGrp="1"/>
          </p:cNvSpPr>
          <p:nvPr>
            <p:ph type="title"/>
          </p:nvPr>
        </p:nvSpPr>
        <p:spPr>
          <a:xfrm>
            <a:off x="408038" y="510613"/>
            <a:ext cx="8229601" cy="1143002"/>
          </a:xfrm>
          <a:prstGeom prst="rect">
            <a:avLst/>
          </a:prstGeom>
        </p:spPr>
        <p:txBody>
          <a:bodyPr/>
          <a:lstStyle/>
          <a:p>
            <a:pPr>
              <a:defRPr sz="3600"/>
            </a:pPr>
            <a:r>
              <a:t>Medical Management</a:t>
            </a:r>
            <a:br/>
            <a:r>
              <a:rPr sz="2700" i="1">
                <a:solidFill>
                  <a:srgbClr val="2D8D76"/>
                </a:solidFill>
              </a:rPr>
              <a:t>Requirement for Therapy</a:t>
            </a:r>
          </a:p>
        </p:txBody>
      </p:sp>
      <p:sp>
        <p:nvSpPr>
          <p:cNvPr id="280" name="Rectangle 3"/>
          <p:cNvSpPr txBox="1">
            <a:spLocks noGrp="1"/>
          </p:cNvSpPr>
          <p:nvPr>
            <p:ph type="body" sz="half" idx="1"/>
          </p:nvPr>
        </p:nvSpPr>
        <p:spPr>
          <a:xfrm>
            <a:off x="753757" y="1779638"/>
            <a:ext cx="6510336" cy="3171879"/>
          </a:xfrm>
          <a:prstGeom prst="rect">
            <a:avLst/>
          </a:prstGeom>
        </p:spPr>
        <p:txBody>
          <a:bodyPr/>
          <a:lstStyle/>
          <a:p>
            <a:pPr marL="571500" lvl="1" indent="-457200">
              <a:lnSpc>
                <a:spcPct val="90000"/>
              </a:lnSpc>
              <a:spcBef>
                <a:spcPts val="400"/>
              </a:spcBef>
              <a:buClr>
                <a:srgbClr val="CCCC00"/>
              </a:buClr>
            </a:pPr>
            <a:endParaRPr/>
          </a:p>
          <a:p>
            <a:pPr>
              <a:lnSpc>
                <a:spcPct val="90000"/>
              </a:lnSpc>
              <a:spcBef>
                <a:spcPts val="600"/>
              </a:spcBef>
              <a:defRPr sz="2600"/>
            </a:pPr>
            <a:r>
              <a:t>&lt;13 weeks gestation</a:t>
            </a:r>
          </a:p>
          <a:p>
            <a:pPr>
              <a:lnSpc>
                <a:spcPct val="90000"/>
              </a:lnSpc>
              <a:spcBef>
                <a:spcPts val="600"/>
              </a:spcBef>
              <a:defRPr sz="2600"/>
            </a:pPr>
            <a:r>
              <a:t>Stable vital signs</a:t>
            </a:r>
          </a:p>
          <a:p>
            <a:pPr>
              <a:lnSpc>
                <a:spcPct val="90000"/>
              </a:lnSpc>
              <a:spcBef>
                <a:spcPts val="600"/>
              </a:spcBef>
              <a:defRPr sz="2600"/>
            </a:pPr>
            <a:r>
              <a:t>No evidence of infection</a:t>
            </a:r>
          </a:p>
          <a:p>
            <a:pPr>
              <a:lnSpc>
                <a:spcPct val="90000"/>
              </a:lnSpc>
              <a:spcBef>
                <a:spcPts val="600"/>
              </a:spcBef>
              <a:defRPr sz="2600"/>
            </a:pPr>
            <a:r>
              <a:t>No allergies to medications used</a:t>
            </a:r>
          </a:p>
          <a:p>
            <a:pPr>
              <a:lnSpc>
                <a:spcPct val="90000"/>
              </a:lnSpc>
              <a:spcBef>
                <a:spcPts val="600"/>
              </a:spcBef>
              <a:defRPr sz="2600"/>
            </a:pPr>
            <a:r>
              <a:t>Adequate counseling and patient</a:t>
            </a:r>
            <a:br/>
            <a:r>
              <a:t>   acceptance of side effects</a:t>
            </a:r>
          </a:p>
        </p:txBody>
      </p:sp>
      <p:pic>
        <p:nvPicPr>
          <p:cNvPr id="281" name="Picture 8" descr="Picture 8"/>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Rectangle 2"/>
          <p:cNvSpPr txBox="1">
            <a:spLocks noGrp="1"/>
          </p:cNvSpPr>
          <p:nvPr>
            <p:ph type="title"/>
          </p:nvPr>
        </p:nvSpPr>
        <p:spPr>
          <a:xfrm>
            <a:off x="318012" y="531711"/>
            <a:ext cx="8229601" cy="1143001"/>
          </a:xfrm>
          <a:prstGeom prst="rect">
            <a:avLst/>
          </a:prstGeom>
        </p:spPr>
        <p:txBody>
          <a:bodyPr anchor="t"/>
          <a:lstStyle>
            <a:lvl1pPr>
              <a:defRPr sz="3600"/>
            </a:lvl1pPr>
          </a:lstStyle>
          <a:p>
            <a:r>
              <a:t>Misoprostol</a:t>
            </a:r>
          </a:p>
        </p:txBody>
      </p:sp>
      <p:sp>
        <p:nvSpPr>
          <p:cNvPr id="284" name="Rectangle 3"/>
          <p:cNvSpPr txBox="1">
            <a:spLocks noGrp="1"/>
          </p:cNvSpPr>
          <p:nvPr>
            <p:ph type="body" idx="1"/>
          </p:nvPr>
        </p:nvSpPr>
        <p:spPr>
          <a:xfrm>
            <a:off x="504825" y="1278193"/>
            <a:ext cx="8229600" cy="4525963"/>
          </a:xfrm>
          <a:prstGeom prst="rect">
            <a:avLst/>
          </a:prstGeom>
        </p:spPr>
        <p:txBody>
          <a:bodyPr/>
          <a:lstStyle/>
          <a:p>
            <a:pPr>
              <a:tabLst>
                <a:tab pos="800100" algn="l"/>
              </a:tabLst>
            </a:pPr>
            <a:r>
              <a:t>Prostoglandin E1 analogue</a:t>
            </a:r>
          </a:p>
          <a:p>
            <a:pPr>
              <a:tabLst>
                <a:tab pos="800100" algn="l"/>
              </a:tabLst>
            </a:pPr>
            <a:r>
              <a:t>FDA approved for prevention </a:t>
            </a:r>
            <a:br/>
            <a:r>
              <a:t>of gastric ulcers</a:t>
            </a:r>
          </a:p>
          <a:p>
            <a:pPr>
              <a:tabLst>
                <a:tab pos="800100" algn="l"/>
              </a:tabLst>
            </a:pPr>
            <a:r>
              <a:t>Used off-label for many Ob/Gyn indications:</a:t>
            </a:r>
          </a:p>
          <a:p>
            <a:pPr marL="457200" lvl="1" indent="-182879">
              <a:spcBef>
                <a:spcPts val="400"/>
              </a:spcBef>
              <a:tabLst>
                <a:tab pos="800100" algn="l"/>
              </a:tabLst>
              <a:defRPr sz="2000"/>
            </a:pPr>
            <a:r>
              <a:t>Labor induction</a:t>
            </a:r>
          </a:p>
          <a:p>
            <a:pPr marL="457200" lvl="1" indent="-182879">
              <a:spcBef>
                <a:spcPts val="400"/>
              </a:spcBef>
              <a:tabLst>
                <a:tab pos="800100" algn="l"/>
              </a:tabLst>
              <a:defRPr sz="2000"/>
            </a:pPr>
            <a:r>
              <a:t>Cervical ripening</a:t>
            </a:r>
          </a:p>
          <a:p>
            <a:pPr marL="457200" lvl="1" indent="-182879">
              <a:spcBef>
                <a:spcPts val="400"/>
              </a:spcBef>
              <a:tabLst>
                <a:tab pos="800100" algn="l"/>
              </a:tabLst>
              <a:defRPr sz="2000"/>
            </a:pPr>
            <a:r>
              <a:t>Medical abortion </a:t>
            </a:r>
            <a:r>
              <a:rPr i="1"/>
              <a:t>(with mifepristone)</a:t>
            </a:r>
          </a:p>
          <a:p>
            <a:pPr marL="457200" lvl="1" indent="-182879">
              <a:spcBef>
                <a:spcPts val="400"/>
              </a:spcBef>
              <a:tabLst>
                <a:tab pos="800100" algn="l"/>
              </a:tabLst>
              <a:defRPr sz="2000"/>
            </a:pPr>
            <a:r>
              <a:t>Prevention/treatment of postpartum hemorrhage</a:t>
            </a:r>
          </a:p>
          <a:p>
            <a:pPr>
              <a:tabLst>
                <a:tab pos="800100" algn="l"/>
              </a:tabLst>
            </a:pPr>
            <a:r>
              <a:t>Can be administered by oral, buccal, sublingual, vaginal and rectal routes</a:t>
            </a:r>
          </a:p>
        </p:txBody>
      </p:sp>
      <p:sp>
        <p:nvSpPr>
          <p:cNvPr id="285" name="Text Box 4"/>
          <p:cNvSpPr txBox="1"/>
          <p:nvPr/>
        </p:nvSpPr>
        <p:spPr>
          <a:xfrm>
            <a:off x="-743179" y="5997635"/>
            <a:ext cx="3854250" cy="294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400" i="1">
                <a:latin typeface="Calibri"/>
                <a:ea typeface="Calibri"/>
                <a:cs typeface="Calibri"/>
                <a:sym typeface="Calibri"/>
              </a:defRPr>
            </a:lvl1pPr>
          </a:lstStyle>
          <a:p>
            <a:r>
              <a:t>Chen B, Clin Obstet Gynecol 2007 </a:t>
            </a:r>
          </a:p>
        </p:txBody>
      </p:sp>
      <p:pic>
        <p:nvPicPr>
          <p:cNvPr id="286" name="Picture 5" descr="Picture 5"/>
          <p:cNvPicPr>
            <a:picLocks noChangeAspect="1"/>
          </p:cNvPicPr>
          <p:nvPr/>
        </p:nvPicPr>
        <p:blipFill>
          <a:blip r:embed="rId2">
            <a:extLst/>
          </a:blip>
          <a:stretch>
            <a:fillRect/>
          </a:stretch>
        </p:blipFill>
        <p:spPr>
          <a:xfrm>
            <a:off x="7622354" y="872485"/>
            <a:ext cx="1006094" cy="1244037"/>
          </a:xfrm>
          <a:prstGeom prst="rect">
            <a:avLst/>
          </a:prstGeom>
          <a:ln w="12700">
            <a:miter lim="400000"/>
          </a:ln>
        </p:spPr>
      </p:pic>
      <p:pic>
        <p:nvPicPr>
          <p:cNvPr id="287" name="Picture 5" descr="Picture 5"/>
          <p:cNvPicPr>
            <a:picLocks noChangeAspect="1"/>
          </p:cNvPicPr>
          <p:nvPr/>
        </p:nvPicPr>
        <p:blipFill>
          <a:blip r:embed="rId3">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Rectangle 2"/>
          <p:cNvSpPr txBox="1">
            <a:spLocks noGrp="1"/>
          </p:cNvSpPr>
          <p:nvPr>
            <p:ph type="title"/>
          </p:nvPr>
        </p:nvSpPr>
        <p:spPr>
          <a:xfrm>
            <a:off x="237664" y="531505"/>
            <a:ext cx="8239126" cy="933451"/>
          </a:xfrm>
          <a:prstGeom prst="rect">
            <a:avLst/>
          </a:prstGeom>
        </p:spPr>
        <p:txBody>
          <a:bodyPr anchor="t"/>
          <a:lstStyle>
            <a:lvl1pPr>
              <a:defRPr sz="3600"/>
            </a:lvl1pPr>
          </a:lstStyle>
          <a:p>
            <a:r>
              <a:t>Why Misoprostol? </a:t>
            </a:r>
          </a:p>
        </p:txBody>
      </p:sp>
      <p:sp>
        <p:nvSpPr>
          <p:cNvPr id="290" name="Rectangle 3"/>
          <p:cNvSpPr txBox="1">
            <a:spLocks noGrp="1"/>
          </p:cNvSpPr>
          <p:nvPr>
            <p:ph type="body" sz="half" idx="1"/>
          </p:nvPr>
        </p:nvSpPr>
        <p:spPr>
          <a:xfrm>
            <a:off x="524769" y="1541206"/>
            <a:ext cx="7627940" cy="2578102"/>
          </a:xfrm>
          <a:prstGeom prst="rect">
            <a:avLst/>
          </a:prstGeom>
        </p:spPr>
        <p:txBody>
          <a:bodyPr/>
          <a:lstStyle/>
          <a:p>
            <a:r>
              <a:t>Do something while still avoiding a procedure</a:t>
            </a:r>
          </a:p>
          <a:p>
            <a:r>
              <a:t>Cost effective</a:t>
            </a:r>
          </a:p>
          <a:p>
            <a:r>
              <a:t>Stable at room temperature</a:t>
            </a:r>
          </a:p>
          <a:p>
            <a:r>
              <a:t>Readily available</a:t>
            </a:r>
          </a:p>
        </p:txBody>
      </p:sp>
      <p:pic>
        <p:nvPicPr>
          <p:cNvPr id="291" name="Picture 4" descr="Picture 4"/>
          <p:cNvPicPr>
            <a:picLocks noChangeAspect="1"/>
          </p:cNvPicPr>
          <p:nvPr/>
        </p:nvPicPr>
        <p:blipFill>
          <a:blip r:embed="rId3">
            <a:extLst/>
          </a:blip>
          <a:stretch>
            <a:fillRect/>
          </a:stretch>
        </p:blipFill>
        <p:spPr>
          <a:xfrm>
            <a:off x="7241715" y="901188"/>
            <a:ext cx="1235077" cy="1527176"/>
          </a:xfrm>
          <a:prstGeom prst="rect">
            <a:avLst/>
          </a:prstGeom>
          <a:ln w="12700">
            <a:miter lim="400000"/>
          </a:ln>
        </p:spPr>
      </p:pic>
      <p:pic>
        <p:nvPicPr>
          <p:cNvPr id="292" name="Picture 4" descr="Picture 4"/>
          <p:cNvPicPr>
            <a:picLocks noChangeAspect="1"/>
          </p:cNvPicPr>
          <p:nvPr/>
        </p:nvPicPr>
        <p:blipFill>
          <a:blip r:embed="rId4">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2"/>
          <p:cNvSpPr txBox="1">
            <a:spLocks noGrp="1"/>
          </p:cNvSpPr>
          <p:nvPr>
            <p:ph type="title"/>
          </p:nvPr>
        </p:nvSpPr>
        <p:spPr>
          <a:xfrm>
            <a:off x="296502" y="558388"/>
            <a:ext cx="8732840" cy="1143001"/>
          </a:xfrm>
          <a:prstGeom prst="rect">
            <a:avLst/>
          </a:prstGeom>
        </p:spPr>
        <p:txBody>
          <a:bodyPr anchor="t"/>
          <a:lstStyle>
            <a:lvl1pPr>
              <a:defRPr sz="3600"/>
            </a:lvl1pPr>
          </a:lstStyle>
          <a:p>
            <a:r>
              <a:rPr dirty="0"/>
              <a:t>Objectives</a:t>
            </a:r>
          </a:p>
        </p:txBody>
      </p:sp>
      <p:sp>
        <p:nvSpPr>
          <p:cNvPr id="137" name="Rectangle 3"/>
          <p:cNvSpPr txBox="1">
            <a:spLocks noGrp="1"/>
          </p:cNvSpPr>
          <p:nvPr>
            <p:ph type="body" idx="1"/>
          </p:nvPr>
        </p:nvSpPr>
        <p:spPr>
          <a:xfrm>
            <a:off x="547174" y="1392799"/>
            <a:ext cx="6902451" cy="4936566"/>
          </a:xfrm>
          <a:prstGeom prst="rect">
            <a:avLst/>
          </a:prstGeom>
        </p:spPr>
        <p:txBody>
          <a:bodyPr/>
          <a:lstStyle/>
          <a:p>
            <a:pPr marL="0" indent="0">
              <a:buSzTx/>
              <a:buNone/>
            </a:pPr>
            <a:r>
              <a:t>By the end of this workshop participants will be able to:</a:t>
            </a:r>
          </a:p>
          <a:p>
            <a:pPr marL="457200" indent="-457200">
              <a:buFontTx/>
              <a:buAutoNum type="arabicPeriod"/>
            </a:pPr>
            <a:r>
              <a:t>Understand the diagnosis of early pregnancy loss</a:t>
            </a:r>
          </a:p>
          <a:p>
            <a:pPr marL="457200" indent="-457200">
              <a:buFontTx/>
              <a:buAutoNum type="arabicPeriod"/>
            </a:pPr>
            <a:r>
              <a:t>Describe relevance of EPL management in the ED/outpatient setting</a:t>
            </a:r>
          </a:p>
          <a:p>
            <a:pPr marL="457200" indent="-457200">
              <a:buFontTx/>
              <a:buAutoNum type="arabicPeriod"/>
            </a:pPr>
            <a:r>
              <a:t>Describe the uterine evacuation procedure using the manual uterine aspirator (MUA)</a:t>
            </a:r>
            <a:br/>
            <a:endParaRPr/>
          </a:p>
        </p:txBody>
      </p:sp>
      <p:pic>
        <p:nvPicPr>
          <p:cNvPr id="138" name="Picture 4" descr="Picture 4"/>
          <p:cNvPicPr>
            <a:picLocks noChangeAspect="1"/>
          </p:cNvPicPr>
          <p:nvPr/>
        </p:nvPicPr>
        <p:blipFill>
          <a:blip r:embed="rId2">
            <a:extLst/>
          </a:blip>
          <a:stretch>
            <a:fillRect/>
          </a:stretch>
        </p:blipFill>
        <p:spPr>
          <a:xfrm>
            <a:off x="7516837" y="5673211"/>
            <a:ext cx="1163435" cy="891205"/>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Rectangle 2"/>
          <p:cNvSpPr txBox="1">
            <a:spLocks noGrp="1"/>
          </p:cNvSpPr>
          <p:nvPr>
            <p:ph type="title"/>
          </p:nvPr>
        </p:nvSpPr>
        <p:spPr>
          <a:xfrm>
            <a:off x="299883" y="558441"/>
            <a:ext cx="8229601" cy="941183"/>
          </a:xfrm>
          <a:prstGeom prst="rect">
            <a:avLst/>
          </a:prstGeom>
        </p:spPr>
        <p:txBody>
          <a:bodyPr anchor="t">
            <a:normAutofit fontScale="90000"/>
          </a:bodyPr>
          <a:lstStyle/>
          <a:p>
            <a:pPr defTabSz="841247">
              <a:defRPr sz="2900"/>
            </a:pPr>
            <a:r>
              <a:rPr sz="3600" dirty="0"/>
              <a:t>Misoprostol Dosing</a:t>
            </a:r>
            <a:br>
              <a:rPr dirty="0"/>
            </a:br>
            <a:r>
              <a:rPr sz="2100" i="1" dirty="0">
                <a:solidFill>
                  <a:srgbClr val="2D8D76"/>
                </a:solidFill>
              </a:rPr>
              <a:t>Medical Management</a:t>
            </a:r>
          </a:p>
        </p:txBody>
      </p:sp>
      <p:sp>
        <p:nvSpPr>
          <p:cNvPr id="297" name="Rectangle 3"/>
          <p:cNvSpPr txBox="1">
            <a:spLocks noGrp="1"/>
          </p:cNvSpPr>
          <p:nvPr>
            <p:ph type="body" idx="1"/>
          </p:nvPr>
        </p:nvSpPr>
        <p:spPr>
          <a:xfrm>
            <a:off x="450131" y="1790392"/>
            <a:ext cx="6479309" cy="4267510"/>
          </a:xfrm>
          <a:prstGeom prst="rect">
            <a:avLst/>
          </a:prstGeom>
        </p:spPr>
        <p:txBody>
          <a:bodyPr/>
          <a:lstStyle/>
          <a:p>
            <a:r>
              <a:t>800 mcg per vagina or buccal</a:t>
            </a:r>
          </a:p>
          <a:p>
            <a:r>
              <a:t>Repeat x 1 at 12–24 hours, if incomplete</a:t>
            </a:r>
          </a:p>
          <a:p>
            <a:pPr marL="457200" lvl="1" indent="-182879">
              <a:spcBef>
                <a:spcPts val="400"/>
              </a:spcBef>
              <a:defRPr sz="2000"/>
            </a:pPr>
            <a:r>
              <a:t>Occasionally repeat more than once</a:t>
            </a:r>
          </a:p>
          <a:p>
            <a:r>
              <a:t>Measure success as with expectant management</a:t>
            </a:r>
          </a:p>
          <a:p>
            <a:r>
              <a:t>Intervene with Uterine Aspiration management as with expectant management</a:t>
            </a:r>
          </a:p>
          <a:p>
            <a:pPr>
              <a:lnSpc>
                <a:spcPct val="90000"/>
              </a:lnSpc>
              <a:spcBef>
                <a:spcPts val="1100"/>
              </a:spcBef>
              <a:buClr>
                <a:srgbClr val="CCCC00"/>
              </a:buClr>
              <a:buSzPct val="70000"/>
              <a:tabLst>
                <a:tab pos="279400" algn="l"/>
                <a:tab pos="6616700" algn="r"/>
              </a:tabLst>
            </a:pPr>
            <a:r>
              <a:t>Success rate depends on type of miscarriage</a:t>
            </a:r>
          </a:p>
          <a:p>
            <a:pPr marL="640080" lvl="1" indent="-182880"/>
            <a:r>
              <a:t>100% with incomplete abortion</a:t>
            </a:r>
            <a:endParaRPr sz="2000"/>
          </a:p>
          <a:p>
            <a:pPr marL="640080" lvl="1" indent="-182880"/>
            <a:r>
              <a:t>87% for all others</a:t>
            </a:r>
          </a:p>
        </p:txBody>
      </p:sp>
      <p:pic>
        <p:nvPicPr>
          <p:cNvPr id="298" name="Picture 4" descr="Picture 4"/>
          <p:cNvPicPr>
            <a:picLocks noChangeAspect="1"/>
          </p:cNvPicPr>
          <p:nvPr/>
        </p:nvPicPr>
        <p:blipFill>
          <a:blip r:embed="rId2">
            <a:extLst/>
          </a:blip>
          <a:stretch>
            <a:fillRect/>
          </a:stretch>
        </p:blipFill>
        <p:spPr>
          <a:xfrm>
            <a:off x="7118556" y="1699342"/>
            <a:ext cx="1566864" cy="1249918"/>
          </a:xfrm>
          <a:prstGeom prst="rect">
            <a:avLst/>
          </a:prstGeom>
          <a:ln w="12700">
            <a:miter lim="400000"/>
          </a:ln>
        </p:spPr>
      </p:pic>
      <p:pic>
        <p:nvPicPr>
          <p:cNvPr id="299" name="Picture 4" descr="Picture 4"/>
          <p:cNvPicPr>
            <a:picLocks noChangeAspect="1"/>
          </p:cNvPicPr>
          <p:nvPr/>
        </p:nvPicPr>
        <p:blipFill>
          <a:blip r:embed="rId3">
            <a:extLst/>
          </a:blip>
          <a:stretch>
            <a:fillRect/>
          </a:stretch>
        </p:blipFill>
        <p:spPr>
          <a:xfrm>
            <a:off x="7570992" y="5594555"/>
            <a:ext cx="1163435" cy="891203"/>
          </a:xfrm>
          <a:prstGeom prst="rect">
            <a:avLst/>
          </a:prstGeom>
          <a:ln w="12700">
            <a:miter lim="400000"/>
          </a:ln>
        </p:spPr>
      </p:pic>
      <p:sp>
        <p:nvSpPr>
          <p:cNvPr id="300" name="TextBox 1"/>
          <p:cNvSpPr txBox="1"/>
          <p:nvPr/>
        </p:nvSpPr>
        <p:spPr>
          <a:xfrm>
            <a:off x="299882" y="5852946"/>
            <a:ext cx="4472146" cy="701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400" i="1">
                <a:latin typeface="Calibri"/>
                <a:ea typeface="Calibri"/>
                <a:cs typeface="Calibri"/>
                <a:sym typeface="Calibri"/>
              </a:defRPr>
            </a:pPr>
            <a:r>
              <a:t>Wood SL, Obstet Gynecol 2002; Bagratee JS, Hum Reproduct 2004; </a:t>
            </a:r>
            <a:endParaRPr>
              <a:latin typeface="Garamond"/>
              <a:ea typeface="Garamond"/>
              <a:cs typeface="Garamond"/>
              <a:sym typeface="Garamond"/>
            </a:endParaRPr>
          </a:p>
          <a:p>
            <a:pPr>
              <a:defRPr sz="1400" i="1">
                <a:latin typeface="Calibri"/>
                <a:ea typeface="Calibri"/>
                <a:cs typeface="Calibri"/>
                <a:sym typeface="Calibri"/>
              </a:defRPr>
            </a:pPr>
            <a:r>
              <a:t>Blohm F, BJOG: Int J Obstet Gynecol 2005.</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2" name="Rectangle 2"/>
          <p:cNvSpPr txBox="1">
            <a:spLocks noGrp="1"/>
          </p:cNvSpPr>
          <p:nvPr>
            <p:ph type="title"/>
          </p:nvPr>
        </p:nvSpPr>
        <p:spPr>
          <a:xfrm>
            <a:off x="358877" y="529353"/>
            <a:ext cx="8229601" cy="1143002"/>
          </a:xfrm>
          <a:prstGeom prst="rect">
            <a:avLst/>
          </a:prstGeom>
        </p:spPr>
        <p:txBody>
          <a:bodyPr anchor="t"/>
          <a:lstStyle/>
          <a:p>
            <a:pPr>
              <a:lnSpc>
                <a:spcPct val="90000"/>
              </a:lnSpc>
              <a:defRPr sz="3600"/>
            </a:pPr>
            <a:r>
              <a:t>Uterine Activity Over 5 Hours</a:t>
            </a:r>
            <a:br/>
            <a:r>
              <a:rPr sz="2800" i="1">
                <a:solidFill>
                  <a:srgbClr val="2D8D76"/>
                </a:solidFill>
              </a:rPr>
              <a:t>Misoprostol by Route of Administration</a:t>
            </a:r>
          </a:p>
        </p:txBody>
      </p:sp>
      <p:pic>
        <p:nvPicPr>
          <p:cNvPr id="303" name="Picture 3" descr="Picture 3"/>
          <p:cNvPicPr>
            <a:picLocks noChangeAspect="1"/>
          </p:cNvPicPr>
          <p:nvPr/>
        </p:nvPicPr>
        <p:blipFill>
          <a:blip r:embed="rId2">
            <a:extLst/>
          </a:blip>
          <a:stretch>
            <a:fillRect/>
          </a:stretch>
        </p:blipFill>
        <p:spPr>
          <a:xfrm>
            <a:off x="371475" y="1556261"/>
            <a:ext cx="8084268" cy="4574375"/>
          </a:xfrm>
          <a:prstGeom prst="rect">
            <a:avLst/>
          </a:prstGeom>
          <a:ln w="12700">
            <a:miter lim="400000"/>
          </a:ln>
        </p:spPr>
      </p:pic>
      <p:sp>
        <p:nvSpPr>
          <p:cNvPr id="304" name="Text Box 4"/>
          <p:cNvSpPr txBox="1"/>
          <p:nvPr/>
        </p:nvSpPr>
        <p:spPr>
          <a:xfrm>
            <a:off x="371474" y="6130635"/>
            <a:ext cx="4123353" cy="294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800"/>
              </a:spcBef>
              <a:defRPr sz="1400" i="1">
                <a:latin typeface="Calibri"/>
                <a:ea typeface="Calibri"/>
                <a:cs typeface="Calibri"/>
                <a:sym typeface="Calibri"/>
              </a:defRPr>
            </a:lvl1pPr>
          </a:lstStyle>
          <a:p>
            <a:r>
              <a:t>Meckstroth, Obstetrics and Gynecology, 2006.</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Rectangle 2"/>
          <p:cNvSpPr txBox="1">
            <a:spLocks noGrp="1"/>
          </p:cNvSpPr>
          <p:nvPr>
            <p:ph type="title"/>
          </p:nvPr>
        </p:nvSpPr>
        <p:spPr>
          <a:xfrm>
            <a:off x="199231" y="535191"/>
            <a:ext cx="8745537" cy="810283"/>
          </a:xfrm>
          <a:prstGeom prst="rect">
            <a:avLst/>
          </a:prstGeom>
        </p:spPr>
        <p:txBody>
          <a:bodyPr anchor="t"/>
          <a:lstStyle/>
          <a:p>
            <a:pPr defTabSz="503650">
              <a:lnSpc>
                <a:spcPct val="90000"/>
              </a:lnSpc>
              <a:defRPr sz="2916" spc="-81"/>
            </a:pPr>
            <a:r>
              <a:t>Side Effects and Complications</a:t>
            </a:r>
            <a:br/>
            <a:r>
              <a:rPr sz="2268" i="1" spc="-81">
                <a:solidFill>
                  <a:srgbClr val="2D8D76"/>
                </a:solidFill>
              </a:rPr>
              <a:t>Misoprostol vs. Placebo</a:t>
            </a:r>
          </a:p>
        </p:txBody>
      </p:sp>
      <p:sp>
        <p:nvSpPr>
          <p:cNvPr id="307" name="Rectangle 3"/>
          <p:cNvSpPr txBox="1">
            <a:spLocks noGrp="1"/>
          </p:cNvSpPr>
          <p:nvPr>
            <p:ph type="body" idx="1"/>
          </p:nvPr>
        </p:nvSpPr>
        <p:spPr>
          <a:xfrm>
            <a:off x="221225" y="1790224"/>
            <a:ext cx="8723543" cy="3804332"/>
          </a:xfrm>
          <a:prstGeom prst="rect">
            <a:avLst/>
          </a:prstGeom>
        </p:spPr>
        <p:txBody>
          <a:bodyPr/>
          <a:lstStyle/>
          <a:p>
            <a:pPr marL="0" lvl="1" indent="114300">
              <a:lnSpc>
                <a:spcPct val="85000"/>
              </a:lnSpc>
              <a:spcBef>
                <a:spcPts val="700"/>
              </a:spcBef>
              <a:buSzTx/>
              <a:buNone/>
              <a:tabLst>
                <a:tab pos="3187700" algn="r"/>
                <a:tab pos="3543300" algn="l"/>
              </a:tabLst>
              <a:defRPr sz="2000" b="1" i="1"/>
            </a:pPr>
            <a:r>
              <a:t>Nausea/Vomiting: </a:t>
            </a:r>
            <a:r>
              <a:rPr b="0" i="0"/>
              <a:t>	Increased with misoprostol (SL&gt;oral&gt;buccal&gt;Rectal&gt;vaginal)</a:t>
            </a:r>
          </a:p>
          <a:p>
            <a:pPr marL="0" lvl="1" indent="114300">
              <a:lnSpc>
                <a:spcPct val="85000"/>
              </a:lnSpc>
              <a:spcBef>
                <a:spcPts val="700"/>
              </a:spcBef>
              <a:buSzTx/>
              <a:buNone/>
              <a:tabLst>
                <a:tab pos="3187700" algn="r"/>
                <a:tab pos="3543300" algn="l"/>
              </a:tabLst>
              <a:defRPr sz="2000" b="1" i="1"/>
            </a:pPr>
            <a:r>
              <a:t>Diarrhea:</a:t>
            </a:r>
            <a:r>
              <a:rPr b="0" i="0"/>
              <a:t> Increased with misoprostol (least with vaginal placement)</a:t>
            </a:r>
          </a:p>
          <a:p>
            <a:pPr marL="0" lvl="1" indent="114300">
              <a:lnSpc>
                <a:spcPct val="85000"/>
              </a:lnSpc>
              <a:spcBef>
                <a:spcPts val="700"/>
              </a:spcBef>
              <a:buSzTx/>
              <a:buNone/>
              <a:tabLst>
                <a:tab pos="3187700" algn="r"/>
                <a:tab pos="3543300" algn="l"/>
              </a:tabLst>
              <a:defRPr sz="2000" b="1" i="1"/>
            </a:pPr>
            <a:r>
              <a:t>Pyrexia and shivering:</a:t>
            </a:r>
            <a:r>
              <a:rPr b="0" i="0"/>
              <a:t> increased with misoprostol (if persists past 8 hours, assess for infection)</a:t>
            </a:r>
          </a:p>
          <a:p>
            <a:pPr marL="0" lvl="1" indent="114300">
              <a:lnSpc>
                <a:spcPct val="85000"/>
              </a:lnSpc>
              <a:spcBef>
                <a:spcPts val="700"/>
              </a:spcBef>
              <a:buSzTx/>
              <a:buNone/>
              <a:tabLst>
                <a:tab pos="3187700" algn="r"/>
                <a:tab pos="3543300" algn="l"/>
              </a:tabLst>
              <a:defRPr sz="2000" b="1" i="1"/>
            </a:pPr>
            <a:r>
              <a:t>Pain: </a:t>
            </a:r>
            <a:r>
              <a:rPr b="0" i="0"/>
              <a:t>	More pain and analgesics needed in one study</a:t>
            </a:r>
          </a:p>
          <a:p>
            <a:pPr marL="0" lvl="1" indent="114300">
              <a:lnSpc>
                <a:spcPct val="85000"/>
              </a:lnSpc>
              <a:spcBef>
                <a:spcPts val="700"/>
              </a:spcBef>
              <a:buSzTx/>
              <a:buNone/>
              <a:tabLst>
                <a:tab pos="3187700" algn="r"/>
                <a:tab pos="3543300" algn="l"/>
              </a:tabLst>
              <a:defRPr sz="2000" b="1" i="1"/>
            </a:pPr>
            <a:r>
              <a:t>Hemoglobin Concentration:</a:t>
            </a:r>
            <a:r>
              <a:rPr b="0" i="0"/>
              <a:t>	 No difference</a:t>
            </a:r>
          </a:p>
          <a:p>
            <a:pPr marL="0" lvl="1" indent="114300">
              <a:lnSpc>
                <a:spcPct val="85000"/>
              </a:lnSpc>
              <a:spcBef>
                <a:spcPts val="700"/>
              </a:spcBef>
              <a:buSzTx/>
              <a:buNone/>
              <a:tabLst>
                <a:tab pos="3187700" algn="r"/>
                <a:tab pos="3543300" algn="l"/>
              </a:tabLst>
              <a:defRPr sz="2000" b="1" i="1"/>
            </a:pPr>
            <a:r>
              <a:t>Infection:</a:t>
            </a:r>
            <a:r>
              <a:rPr b="0" i="0"/>
              <a:t>	 No statistical difference placebo vs. misoprostol</a:t>
            </a:r>
          </a:p>
          <a:p>
            <a:pPr marL="0" lvl="1" indent="114300">
              <a:lnSpc>
                <a:spcPct val="85000"/>
              </a:lnSpc>
              <a:spcBef>
                <a:spcPts val="700"/>
              </a:spcBef>
              <a:buSzTx/>
              <a:buNone/>
              <a:tabLst>
                <a:tab pos="3187700" algn="r"/>
                <a:tab pos="3543300" algn="l"/>
              </a:tabLst>
              <a:defRPr sz="2000"/>
            </a:pPr>
            <a:endParaRPr b="0" i="0"/>
          </a:p>
          <a:p>
            <a:pPr marL="457200" lvl="1" indent="-182879">
              <a:lnSpc>
                <a:spcPct val="85000"/>
              </a:lnSpc>
              <a:spcBef>
                <a:spcPts val="700"/>
              </a:spcBef>
              <a:tabLst>
                <a:tab pos="3187700" algn="r"/>
                <a:tab pos="3543300" algn="l"/>
              </a:tabLst>
              <a:defRPr sz="2000"/>
            </a:pPr>
            <a:r>
              <a:t> 	 90% women found medical management acceptable</a:t>
            </a:r>
            <a:br/>
            <a:r>
              <a:t>   and would elect same treatment again</a:t>
            </a:r>
          </a:p>
        </p:txBody>
      </p:sp>
      <p:sp>
        <p:nvSpPr>
          <p:cNvPr id="308" name="Text Box 4"/>
          <p:cNvSpPr txBox="1"/>
          <p:nvPr/>
        </p:nvSpPr>
        <p:spPr>
          <a:xfrm>
            <a:off x="393289" y="5778546"/>
            <a:ext cx="6823589"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i="1">
                <a:latin typeface="Calibri"/>
                <a:ea typeface="Calibri"/>
                <a:cs typeface="Calibri"/>
                <a:sym typeface="Calibri"/>
              </a:defRPr>
            </a:lvl1pPr>
          </a:lstStyle>
          <a:p>
            <a:r>
              <a:t>Wood SL, Obstet Gynecol 2002; Bagratee JS, Hum Reproduct 2004; Blohm F, BJOG: Int J Obstet Gynecol 2005</a:t>
            </a:r>
          </a:p>
        </p:txBody>
      </p:sp>
      <p:pic>
        <p:nvPicPr>
          <p:cNvPr id="309" name="Picture 4" descr="Picture 4"/>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Content Placeholder 2" descr="Content Placeholder 2"/>
          <p:cNvPicPr>
            <a:picLocks noChangeAspect="1"/>
          </p:cNvPicPr>
          <p:nvPr/>
        </p:nvPicPr>
        <p:blipFill>
          <a:blip r:embed="rId3">
            <a:extLst/>
          </a:blip>
          <a:stretch>
            <a:fillRect/>
          </a:stretch>
        </p:blipFill>
        <p:spPr>
          <a:xfrm>
            <a:off x="532344" y="583211"/>
            <a:ext cx="8232834" cy="5765337"/>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Rectangle 2"/>
          <p:cNvSpPr txBox="1">
            <a:spLocks noGrp="1"/>
          </p:cNvSpPr>
          <p:nvPr>
            <p:ph type="title" idx="4294967295"/>
          </p:nvPr>
        </p:nvSpPr>
        <p:spPr>
          <a:xfrm>
            <a:off x="216310" y="565612"/>
            <a:ext cx="8229601" cy="968220"/>
          </a:xfrm>
          <a:prstGeom prst="rect">
            <a:avLst/>
          </a:prstGeom>
        </p:spPr>
        <p:txBody>
          <a:bodyPr anchor="t"/>
          <a:lstStyle/>
          <a:p>
            <a:pPr>
              <a:lnSpc>
                <a:spcPct val="90000"/>
              </a:lnSpc>
              <a:defRPr sz="3600"/>
            </a:pPr>
            <a:r>
              <a:t>Mifepristone and Misoprostol</a:t>
            </a:r>
            <a:br/>
            <a:r>
              <a:rPr sz="2700" i="1">
                <a:solidFill>
                  <a:srgbClr val="2D8D76"/>
                </a:solidFill>
              </a:rPr>
              <a:t>Medical Management EPL</a:t>
            </a:r>
          </a:p>
        </p:txBody>
      </p:sp>
      <p:sp>
        <p:nvSpPr>
          <p:cNvPr id="316" name="Rectangle 3"/>
          <p:cNvSpPr txBox="1">
            <a:spLocks noGrp="1"/>
          </p:cNvSpPr>
          <p:nvPr>
            <p:ph type="body" idx="4294967295"/>
          </p:nvPr>
        </p:nvSpPr>
        <p:spPr>
          <a:xfrm>
            <a:off x="325463" y="1765846"/>
            <a:ext cx="8694551" cy="4116995"/>
          </a:xfrm>
          <a:prstGeom prst="rect">
            <a:avLst/>
          </a:prstGeom>
        </p:spPr>
        <p:txBody>
          <a:bodyPr/>
          <a:lstStyle/>
          <a:p>
            <a:pPr marL="181050" indent="-181050" defTabSz="905255">
              <a:lnSpc>
                <a:spcPct val="90000"/>
              </a:lnSpc>
              <a:spcBef>
                <a:spcPts val="800"/>
              </a:spcBef>
              <a:tabLst>
                <a:tab pos="673100" algn="l"/>
                <a:tab pos="2578100" algn="l"/>
              </a:tabLst>
              <a:defRPr sz="2376" b="1" i="1"/>
            </a:pPr>
            <a:r>
              <a:t>Mifepristone:</a:t>
            </a:r>
            <a:r>
              <a:rPr b="0" i="0"/>
              <a:t> Progestin antagonist that binds to progestin receptor</a:t>
            </a:r>
            <a:endParaRPr sz="2178"/>
          </a:p>
          <a:p>
            <a:pPr marL="488837" lvl="1" indent="-217260" defTabSz="905255">
              <a:lnSpc>
                <a:spcPct val="90000"/>
              </a:lnSpc>
              <a:spcBef>
                <a:spcPts val="700"/>
              </a:spcBef>
              <a:tabLst>
                <a:tab pos="673100" algn="l"/>
                <a:tab pos="2578100" algn="l"/>
              </a:tabLst>
              <a:defRPr sz="1979"/>
            </a:pPr>
            <a:r>
              <a:t>Used with elective medical abortion to “destabilize” implantation site</a:t>
            </a:r>
            <a:endParaRPr sz="2178"/>
          </a:p>
          <a:p>
            <a:pPr marL="784554" lvl="2" indent="-241401" defTabSz="905255">
              <a:lnSpc>
                <a:spcPct val="90000"/>
              </a:lnSpc>
              <a:spcBef>
                <a:spcPts val="700"/>
              </a:spcBef>
              <a:tabLst>
                <a:tab pos="673100" algn="l"/>
                <a:tab pos="2578100" algn="l"/>
              </a:tabLst>
              <a:defRPr sz="2178"/>
            </a:pPr>
            <a:r>
              <a:t>Current evidence-based regimen: 200 mg mifepristone + 800 mcg misoprostol</a:t>
            </a:r>
          </a:p>
          <a:p>
            <a:pPr marL="181050" indent="-181050" defTabSz="905255">
              <a:lnSpc>
                <a:spcPct val="90000"/>
              </a:lnSpc>
              <a:spcBef>
                <a:spcPts val="800"/>
              </a:spcBef>
              <a:tabLst>
                <a:tab pos="673100" algn="l"/>
                <a:tab pos="2578100" algn="l"/>
              </a:tabLst>
              <a:defRPr sz="2376"/>
            </a:pPr>
            <a:r>
              <a:t>Success rates for mifepristone &amp; misoprostol in EPL: </a:t>
            </a:r>
            <a:endParaRPr sz="2178"/>
          </a:p>
          <a:p>
            <a:pPr marL="488837" lvl="1" indent="-217260" defTabSz="905255">
              <a:lnSpc>
                <a:spcPct val="90000"/>
              </a:lnSpc>
              <a:spcBef>
                <a:spcPts val="700"/>
              </a:spcBef>
              <a:tabLst>
                <a:tab pos="673100" algn="l"/>
                <a:tab pos="2578100" algn="l"/>
              </a:tabLst>
              <a:defRPr sz="1979"/>
            </a:pPr>
            <a:r>
              <a:t>83.8% by day 2 (67.1% miso alone) RR 1.25[1.09 to 1.43]</a:t>
            </a:r>
            <a:endParaRPr sz="2178"/>
          </a:p>
          <a:p>
            <a:pPr marL="488837" lvl="1" indent="-217260" defTabSz="905255">
              <a:lnSpc>
                <a:spcPct val="90000"/>
              </a:lnSpc>
              <a:spcBef>
                <a:spcPts val="700"/>
              </a:spcBef>
              <a:tabLst>
                <a:tab pos="673100" algn="l"/>
                <a:tab pos="2578100" algn="l"/>
              </a:tabLst>
              <a:defRPr sz="1979"/>
            </a:pPr>
            <a:r>
              <a:t>87.8% by day 8 (71.1% miso alone) RR 1.23[1.10 to 1.39]</a:t>
            </a:r>
            <a:endParaRPr sz="2178"/>
          </a:p>
          <a:p>
            <a:pPr marL="181050" indent="-181050" defTabSz="905255">
              <a:lnSpc>
                <a:spcPct val="90000"/>
              </a:lnSpc>
              <a:spcBef>
                <a:spcPts val="800"/>
              </a:spcBef>
              <a:tabLst>
                <a:tab pos="673100" algn="l"/>
                <a:tab pos="2578100" algn="l"/>
              </a:tabLst>
              <a:defRPr sz="2376"/>
            </a:pPr>
            <a:r>
              <a:t>Need for uterine aspiration </a:t>
            </a:r>
            <a:endParaRPr sz="2178"/>
          </a:p>
          <a:p>
            <a:pPr marL="488837" lvl="1" indent="-217260" defTabSz="905255">
              <a:lnSpc>
                <a:spcPct val="90000"/>
              </a:lnSpc>
              <a:spcBef>
                <a:spcPts val="700"/>
              </a:spcBef>
              <a:tabLst>
                <a:tab pos="673100" algn="l"/>
                <a:tab pos="2578100" algn="l"/>
              </a:tabLst>
              <a:defRPr sz="1979"/>
            </a:pPr>
            <a:r>
              <a:t>8.8% by day 30 (23.5% miso alone)  RR 0.37[0.21 to 0.68]</a:t>
            </a:r>
            <a:endParaRPr sz="2178"/>
          </a:p>
          <a:p>
            <a:pPr marL="181050" indent="-181050" defTabSz="905255">
              <a:lnSpc>
                <a:spcPct val="90000"/>
              </a:lnSpc>
              <a:spcBef>
                <a:spcPts val="800"/>
              </a:spcBef>
              <a:tabLst>
                <a:tab pos="673100" algn="l"/>
                <a:tab pos="2578100" algn="l"/>
              </a:tabLst>
              <a:defRPr sz="2376" b="1"/>
            </a:pPr>
            <a:r>
              <a:t>Mifepristone improves outcomes; use if you can easily</a:t>
            </a:r>
          </a:p>
        </p:txBody>
      </p:sp>
      <p:sp>
        <p:nvSpPr>
          <p:cNvPr id="317" name="Text Box 5"/>
          <p:cNvSpPr txBox="1"/>
          <p:nvPr/>
        </p:nvSpPr>
        <p:spPr>
          <a:xfrm>
            <a:off x="216311" y="5989399"/>
            <a:ext cx="7250597" cy="898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i="1">
                <a:latin typeface="+mj-lt"/>
                <a:ea typeface="+mj-ea"/>
                <a:cs typeface="+mj-cs"/>
                <a:sym typeface="Arial"/>
              </a:defRPr>
            </a:pPr>
            <a:r>
              <a:t>Gronlund A, Acta Obstet Gynaecol 1998; Nielsen S, Br J Obstet Gynaecol 1997; </a:t>
            </a:r>
            <a:endParaRPr>
              <a:latin typeface="Calibri"/>
              <a:ea typeface="Calibri"/>
              <a:cs typeface="Calibri"/>
              <a:sym typeface="Calibri"/>
            </a:endParaRPr>
          </a:p>
          <a:p>
            <a:pPr>
              <a:defRPr sz="1400" i="1">
                <a:latin typeface="+mj-lt"/>
                <a:ea typeface="+mj-ea"/>
                <a:cs typeface="+mj-cs"/>
                <a:sym typeface="Arial"/>
              </a:defRPr>
            </a:pPr>
            <a:r>
              <a:t>Niinimaki M, Fertility Sterility 2006; Schreiber CA, Contraception 2006</a:t>
            </a:r>
            <a:endParaRPr>
              <a:latin typeface="Calibri"/>
              <a:ea typeface="Calibri"/>
              <a:cs typeface="Calibri"/>
              <a:sym typeface="Calibri"/>
            </a:endParaRPr>
          </a:p>
          <a:p>
            <a:pPr>
              <a:defRPr sz="1400" i="1">
                <a:latin typeface="+mj-lt"/>
                <a:ea typeface="+mj-ea"/>
                <a:cs typeface="+mj-cs"/>
                <a:sym typeface="Arial"/>
              </a:defRPr>
            </a:pPr>
            <a:r>
              <a:t>Schreiber CA, Mifepristone Pretreatment for the Medical Management of EPL. NEJM June 2018</a:t>
            </a:r>
          </a:p>
        </p:txBody>
      </p:sp>
      <p:pic>
        <p:nvPicPr>
          <p:cNvPr id="318" name="Picture 5" descr="Picture 5"/>
          <p:cNvPicPr>
            <a:picLocks noChangeAspect="1"/>
          </p:cNvPicPr>
          <p:nvPr/>
        </p:nvPicPr>
        <p:blipFill>
          <a:blip r:embed="rId3">
            <a:extLst/>
          </a:blip>
          <a:stretch>
            <a:fillRect/>
          </a:stretch>
        </p:blipFill>
        <p:spPr>
          <a:xfrm>
            <a:off x="7570992" y="5891409"/>
            <a:ext cx="1163434" cy="891204"/>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2" name="Rectangle 2"/>
          <p:cNvSpPr txBox="1">
            <a:spLocks noGrp="1"/>
          </p:cNvSpPr>
          <p:nvPr>
            <p:ph type="title"/>
          </p:nvPr>
        </p:nvSpPr>
        <p:spPr>
          <a:xfrm>
            <a:off x="414337" y="661218"/>
            <a:ext cx="8229601" cy="990602"/>
          </a:xfrm>
          <a:prstGeom prst="rect">
            <a:avLst/>
          </a:prstGeom>
        </p:spPr>
        <p:txBody>
          <a:bodyPr anchor="t"/>
          <a:lstStyle/>
          <a:p>
            <a:pPr>
              <a:lnSpc>
                <a:spcPct val="90000"/>
              </a:lnSpc>
              <a:defRPr sz="3600"/>
            </a:pPr>
            <a:r>
              <a:t>Methotrexate and Misoprostol</a:t>
            </a:r>
            <a:br/>
            <a:r>
              <a:rPr sz="2700" i="1">
                <a:solidFill>
                  <a:srgbClr val="2D8D76"/>
                </a:solidFill>
              </a:rPr>
              <a:t>Medical Management</a:t>
            </a:r>
          </a:p>
        </p:txBody>
      </p:sp>
      <p:sp>
        <p:nvSpPr>
          <p:cNvPr id="323" name="Rectangle 3"/>
          <p:cNvSpPr txBox="1">
            <a:spLocks noGrp="1"/>
          </p:cNvSpPr>
          <p:nvPr>
            <p:ph type="body" idx="1"/>
          </p:nvPr>
        </p:nvSpPr>
        <p:spPr>
          <a:xfrm>
            <a:off x="504825" y="1829105"/>
            <a:ext cx="8229600" cy="3765450"/>
          </a:xfrm>
          <a:prstGeom prst="rect">
            <a:avLst/>
          </a:prstGeom>
        </p:spPr>
        <p:txBody>
          <a:bodyPr/>
          <a:lstStyle/>
          <a:p>
            <a:pPr>
              <a:lnSpc>
                <a:spcPct val="90000"/>
              </a:lnSpc>
              <a:spcBef>
                <a:spcPts val="1000"/>
              </a:spcBef>
              <a:tabLst>
                <a:tab pos="850900" algn="l"/>
                <a:tab pos="3136900" algn="l"/>
              </a:tabLst>
              <a:defRPr b="1" i="1"/>
            </a:pPr>
            <a:r>
              <a:t>Methotrexate</a:t>
            </a:r>
          </a:p>
          <a:p>
            <a:pPr marL="457200" lvl="1" indent="-182879">
              <a:lnSpc>
                <a:spcPct val="90000"/>
              </a:lnSpc>
              <a:spcBef>
                <a:spcPts val="800"/>
              </a:spcBef>
              <a:tabLst>
                <a:tab pos="850900" algn="l"/>
                <a:tab pos="3136900" algn="l"/>
              </a:tabLst>
              <a:defRPr sz="2000"/>
            </a:pPr>
            <a:r>
              <a:t>Folic acid antagonist</a:t>
            </a:r>
          </a:p>
          <a:p>
            <a:pPr marL="457200" lvl="1" indent="-182879">
              <a:lnSpc>
                <a:spcPct val="90000"/>
              </a:lnSpc>
              <a:spcBef>
                <a:spcPts val="800"/>
              </a:spcBef>
              <a:tabLst>
                <a:tab pos="850900" algn="l"/>
                <a:tab pos="3136900" algn="l"/>
              </a:tabLst>
              <a:defRPr sz="2000"/>
            </a:pPr>
            <a:r>
              <a:t>Cytotoxic to trophoblast</a:t>
            </a:r>
          </a:p>
          <a:p>
            <a:pPr>
              <a:lnSpc>
                <a:spcPct val="90000"/>
              </a:lnSpc>
              <a:spcBef>
                <a:spcPts val="1000"/>
              </a:spcBef>
              <a:tabLst>
                <a:tab pos="850900" algn="l"/>
                <a:tab pos="3136900" algn="l"/>
              </a:tabLst>
            </a:pPr>
            <a:r>
              <a:t>Used in medical management for ectopic pregnancy</a:t>
            </a:r>
          </a:p>
          <a:p>
            <a:pPr>
              <a:lnSpc>
                <a:spcPct val="90000"/>
              </a:lnSpc>
              <a:spcBef>
                <a:spcPts val="1000"/>
              </a:spcBef>
              <a:tabLst>
                <a:tab pos="850900" algn="l"/>
                <a:tab pos="3136900" algn="l"/>
              </a:tabLst>
            </a:pPr>
            <a:r>
              <a:t>Introduced in 1993 in combination with misoprostol to treat elective abortion medically  </a:t>
            </a:r>
          </a:p>
          <a:p>
            <a:pPr marL="457200" lvl="1" indent="-182879">
              <a:lnSpc>
                <a:spcPct val="90000"/>
              </a:lnSpc>
              <a:spcBef>
                <a:spcPts val="800"/>
              </a:spcBef>
              <a:tabLst>
                <a:tab pos="850900" algn="l"/>
                <a:tab pos="3136900" algn="l"/>
              </a:tabLst>
              <a:defRPr sz="2000"/>
            </a:pPr>
            <a:r>
              <a:t>Success rates up to 98% </a:t>
            </a:r>
            <a:r>
              <a:rPr i="1"/>
              <a:t>(misoprostol administered 7 days after methotrexate)</a:t>
            </a:r>
          </a:p>
          <a:p>
            <a:pPr>
              <a:lnSpc>
                <a:spcPct val="90000"/>
              </a:lnSpc>
              <a:spcBef>
                <a:spcPts val="1000"/>
              </a:spcBef>
              <a:tabLst>
                <a:tab pos="850900" algn="l"/>
                <a:tab pos="3136900" algn="l"/>
              </a:tabLst>
            </a:pPr>
            <a:r>
              <a:t>No data for use in early pregnancy loss</a:t>
            </a:r>
          </a:p>
        </p:txBody>
      </p:sp>
      <p:sp>
        <p:nvSpPr>
          <p:cNvPr id="324" name="Text Box 4"/>
          <p:cNvSpPr txBox="1"/>
          <p:nvPr/>
        </p:nvSpPr>
        <p:spPr>
          <a:xfrm>
            <a:off x="639606" y="5887756"/>
            <a:ext cx="2970216" cy="294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i="1">
                <a:latin typeface="Calibri"/>
                <a:ea typeface="Calibri"/>
                <a:cs typeface="Calibri"/>
                <a:sym typeface="Calibri"/>
              </a:defRPr>
            </a:lvl1pPr>
          </a:lstStyle>
          <a:p>
            <a:r>
              <a:t>Creinin MD, Contraception 1993 </a:t>
            </a:r>
          </a:p>
        </p:txBody>
      </p:sp>
      <p:pic>
        <p:nvPicPr>
          <p:cNvPr id="325" name="Picture 4" descr="Picture 4"/>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 name="Title 1"/>
          <p:cNvSpPr txBox="1">
            <a:spLocks noGrp="1"/>
          </p:cNvSpPr>
          <p:nvPr>
            <p:ph type="title"/>
          </p:nvPr>
        </p:nvSpPr>
        <p:spPr>
          <a:prstGeom prst="rect">
            <a:avLst/>
          </a:prstGeom>
        </p:spPr>
        <p:txBody>
          <a:bodyPr/>
          <a:lstStyle/>
          <a:p>
            <a:pPr>
              <a:defRPr sz="3600">
                <a:solidFill>
                  <a:srgbClr val="ECA192"/>
                </a:solidFill>
              </a:defRPr>
            </a:pPr>
            <a:r>
              <a:t>Samantha</a:t>
            </a:r>
            <a:br/>
            <a:r>
              <a:rPr sz="2000" i="1"/>
              <a:t>26 yo G2P1, CRL of 7mm, no cardiac activity</a:t>
            </a:r>
          </a:p>
        </p:txBody>
      </p:sp>
      <p:sp>
        <p:nvSpPr>
          <p:cNvPr id="328" name="Content Placeholder 2"/>
          <p:cNvSpPr txBox="1">
            <a:spLocks noGrp="1"/>
          </p:cNvSpPr>
          <p:nvPr>
            <p:ph type="body" idx="1"/>
          </p:nvPr>
        </p:nvSpPr>
        <p:spPr>
          <a:xfrm>
            <a:off x="457200" y="1747683"/>
            <a:ext cx="6504038" cy="4876803"/>
          </a:xfrm>
          <a:prstGeom prst="rect">
            <a:avLst/>
          </a:prstGeom>
        </p:spPr>
        <p:txBody>
          <a:bodyPr/>
          <a:lstStyle/>
          <a:p>
            <a:pPr marL="0" indent="0">
              <a:buSzTx/>
              <a:buNone/>
            </a:pPr>
            <a:r>
              <a:t>Samantha opts to try misoprostol but returns to the ED 7 days later after checking a home pregnancy test and finding it still positive.  She is worried the misoprostol didn’t work. </a:t>
            </a:r>
          </a:p>
          <a:p>
            <a:pPr>
              <a:buSzTx/>
              <a:buNone/>
            </a:pPr>
            <a:r>
              <a:t>Samantha says that she had a period of heavy bleeding and is now spotting. Her cramping has resolved. She has noted a marked decrease in breast tenderness and nausea.</a:t>
            </a:r>
          </a:p>
          <a:p>
            <a:pPr>
              <a:buSzTx/>
              <a:buNone/>
            </a:pPr>
            <a:r>
              <a:t>Her ultrasound shows a uniform endometrial stripe measuring 20mm in its greatest width.</a:t>
            </a:r>
          </a:p>
          <a:p>
            <a:pPr marL="0" indent="0">
              <a:buSzTx/>
              <a:buNone/>
              <a:defRPr sz="1200"/>
            </a:pPr>
            <a:endParaRPr/>
          </a:p>
          <a:p>
            <a:pPr marL="0" indent="0">
              <a:buSzTx/>
              <a:buNone/>
            </a:pPr>
            <a:r>
              <a:t>Is she complete?</a:t>
            </a:r>
          </a:p>
        </p:txBody>
      </p:sp>
      <p:pic>
        <p:nvPicPr>
          <p:cNvPr id="329" name="Picture 3" descr="Picture 3"/>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pic>
        <p:nvPicPr>
          <p:cNvPr id="330" name="Picture 3" descr="Picture 3"/>
          <p:cNvPicPr>
            <a:picLocks noChangeAspect="1"/>
          </p:cNvPicPr>
          <p:nvPr/>
        </p:nvPicPr>
        <p:blipFill>
          <a:blip r:embed="rId3">
            <a:extLst/>
          </a:blip>
          <a:srcRect l="30403" r="14877" b="52258"/>
          <a:stretch>
            <a:fillRect/>
          </a:stretch>
        </p:blipFill>
        <p:spPr>
          <a:xfrm>
            <a:off x="7348077" y="645547"/>
            <a:ext cx="1386350" cy="1818970"/>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2" name="Title 4"/>
          <p:cNvSpPr txBox="1">
            <a:spLocks noGrp="1"/>
          </p:cNvSpPr>
          <p:nvPr>
            <p:ph type="title"/>
          </p:nvPr>
        </p:nvSpPr>
        <p:spPr>
          <a:xfrm>
            <a:off x="328613" y="553064"/>
            <a:ext cx="8229601" cy="990601"/>
          </a:xfrm>
          <a:prstGeom prst="rect">
            <a:avLst/>
          </a:prstGeom>
        </p:spPr>
        <p:txBody>
          <a:bodyPr/>
          <a:lstStyle/>
          <a:p>
            <a:pPr>
              <a:defRPr sz="3600">
                <a:solidFill>
                  <a:srgbClr val="ECA192"/>
                </a:solidFill>
              </a:defRPr>
            </a:pPr>
            <a:r>
              <a:t>Samantha</a:t>
            </a:r>
            <a:br/>
            <a:r>
              <a:rPr sz="2200" i="1"/>
              <a:t>26 yo G2P1, CRL of 7mm but no cardiac activity</a:t>
            </a:r>
          </a:p>
        </p:txBody>
      </p:sp>
      <p:pic>
        <p:nvPicPr>
          <p:cNvPr id="333" name="Content Placeholder 5" descr="Content Placeholder 5"/>
          <p:cNvPicPr>
            <a:picLocks noChangeAspect="1"/>
          </p:cNvPicPr>
          <p:nvPr/>
        </p:nvPicPr>
        <p:blipFill>
          <a:blip r:embed="rId2">
            <a:extLst/>
          </a:blip>
          <a:stretch>
            <a:fillRect/>
          </a:stretch>
        </p:blipFill>
        <p:spPr>
          <a:xfrm>
            <a:off x="365612" y="1671890"/>
            <a:ext cx="8358821" cy="4512600"/>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itle 1"/>
          <p:cNvSpPr txBox="1">
            <a:spLocks noGrp="1"/>
          </p:cNvSpPr>
          <p:nvPr>
            <p:ph type="title"/>
          </p:nvPr>
        </p:nvSpPr>
        <p:spPr>
          <a:xfrm>
            <a:off x="457201" y="593672"/>
            <a:ext cx="8229601" cy="843119"/>
          </a:xfrm>
          <a:prstGeom prst="rect">
            <a:avLst/>
          </a:prstGeom>
        </p:spPr>
        <p:txBody>
          <a:bodyPr/>
          <a:lstStyle>
            <a:lvl1pPr>
              <a:defRPr>
                <a:solidFill>
                  <a:srgbClr val="2D8D76"/>
                </a:solidFill>
              </a:defRPr>
            </a:lvl1pPr>
          </a:lstStyle>
          <a:p>
            <a:r>
              <a:t>Rebecca</a:t>
            </a:r>
          </a:p>
        </p:txBody>
      </p:sp>
      <p:sp>
        <p:nvSpPr>
          <p:cNvPr id="336" name="Content Placeholder 2"/>
          <p:cNvSpPr txBox="1">
            <a:spLocks noGrp="1"/>
          </p:cNvSpPr>
          <p:nvPr>
            <p:ph type="body" idx="1"/>
          </p:nvPr>
        </p:nvSpPr>
        <p:spPr>
          <a:xfrm>
            <a:off x="457201" y="1600200"/>
            <a:ext cx="6641690" cy="4876800"/>
          </a:xfrm>
          <a:prstGeom prst="rect">
            <a:avLst/>
          </a:prstGeom>
        </p:spPr>
        <p:txBody>
          <a:bodyPr/>
          <a:lstStyle>
            <a:lvl1pPr marL="0" indent="0">
              <a:buSzTx/>
              <a:buNone/>
            </a:lvl1pPr>
          </a:lstStyle>
          <a:p>
            <a:r>
              <a:t>32 yo G3P2 at 8 weeks by LMP was diagnosed with a fetal demise on her ultrasound and presents to the emergency room after 2 weeks of unsuccessful expectant management stating that she “needs to be done.” She declines medical management and requests an aspiration procedure right then, as it’s making her very anxious to carry a non-viable pregnancy.</a:t>
            </a:r>
          </a:p>
        </p:txBody>
      </p:sp>
      <p:pic>
        <p:nvPicPr>
          <p:cNvPr id="337" name="Picture 3" descr="Picture 3"/>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pic>
        <p:nvPicPr>
          <p:cNvPr id="338" name="Picture 2" descr="Picture 2"/>
          <p:cNvPicPr>
            <a:picLocks noChangeAspect="1"/>
          </p:cNvPicPr>
          <p:nvPr/>
        </p:nvPicPr>
        <p:blipFill>
          <a:blip r:embed="rId3">
            <a:extLst/>
          </a:blip>
          <a:srcRect l="34212" r="23688" b="67742"/>
          <a:stretch>
            <a:fillRect/>
          </a:stretch>
        </p:blipFill>
        <p:spPr>
          <a:xfrm>
            <a:off x="7375562" y="732219"/>
            <a:ext cx="1435907" cy="1725847"/>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le 1"/>
          <p:cNvSpPr txBox="1">
            <a:spLocks noGrp="1"/>
          </p:cNvSpPr>
          <p:nvPr>
            <p:ph type="title"/>
          </p:nvPr>
        </p:nvSpPr>
        <p:spPr>
          <a:xfrm>
            <a:off x="290051" y="604542"/>
            <a:ext cx="6967998" cy="990602"/>
          </a:xfrm>
          <a:prstGeom prst="rect">
            <a:avLst/>
          </a:prstGeom>
        </p:spPr>
        <p:txBody>
          <a:bodyPr>
            <a:noAutofit/>
          </a:bodyPr>
          <a:lstStyle/>
          <a:p>
            <a:pPr defTabSz="629564">
              <a:defRPr sz="2916" spc="-81">
                <a:solidFill>
                  <a:srgbClr val="2D8D76"/>
                </a:solidFill>
              </a:defRPr>
            </a:pPr>
            <a:r>
              <a:rPr sz="3600" dirty="0"/>
              <a:t>Rebecca</a:t>
            </a:r>
            <a:br>
              <a:rPr dirty="0"/>
            </a:br>
            <a:r>
              <a:rPr sz="1620" i="1" spc="-81" dirty="0"/>
              <a:t>32 </a:t>
            </a:r>
            <a:r>
              <a:rPr sz="1620" i="1" spc="-81" dirty="0" err="1"/>
              <a:t>yo</a:t>
            </a:r>
            <a:r>
              <a:rPr sz="1620" i="1" spc="-81" dirty="0"/>
              <a:t> G3P2, 8 weeks LMP, fetal demise, 2 weeks of expectant management, requesting uterine aspiration</a:t>
            </a:r>
          </a:p>
        </p:txBody>
      </p:sp>
      <p:sp>
        <p:nvSpPr>
          <p:cNvPr id="341" name="Content Placeholder 2"/>
          <p:cNvSpPr txBox="1">
            <a:spLocks noGrp="1"/>
          </p:cNvSpPr>
          <p:nvPr>
            <p:ph type="body" idx="1"/>
          </p:nvPr>
        </p:nvSpPr>
        <p:spPr>
          <a:xfrm>
            <a:off x="457200" y="1874520"/>
            <a:ext cx="8229600" cy="4602481"/>
          </a:xfrm>
          <a:prstGeom prst="rect">
            <a:avLst/>
          </a:prstGeom>
        </p:spPr>
        <p:txBody>
          <a:bodyPr/>
          <a:lstStyle/>
          <a:p>
            <a:pPr>
              <a:buSzTx/>
              <a:buNone/>
            </a:pPr>
            <a:r>
              <a:t>Notify the OR and call OBGYN if needed?</a:t>
            </a:r>
          </a:p>
          <a:p>
            <a:pPr>
              <a:buSzTx/>
              <a:buNone/>
            </a:pPr>
            <a:endParaRPr/>
          </a:p>
          <a:p>
            <a:pPr>
              <a:buSzTx/>
              <a:buNone/>
            </a:pPr>
            <a:r>
              <a:t>Perform the uterine aspiration right then?</a:t>
            </a:r>
          </a:p>
          <a:p>
            <a:pPr>
              <a:buSzTx/>
              <a:buNone/>
            </a:pPr>
            <a:endParaRPr/>
          </a:p>
          <a:p>
            <a:pPr>
              <a:buSzTx/>
              <a:buNone/>
            </a:pPr>
            <a:r>
              <a:t> Is this an emergency? </a:t>
            </a:r>
          </a:p>
        </p:txBody>
      </p:sp>
      <p:pic>
        <p:nvPicPr>
          <p:cNvPr id="342" name="Picture 3" descr="Picture 3"/>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pic>
        <p:nvPicPr>
          <p:cNvPr id="343" name="Picture 2" descr="Picture 2"/>
          <p:cNvPicPr>
            <a:picLocks noChangeAspect="1"/>
          </p:cNvPicPr>
          <p:nvPr/>
        </p:nvPicPr>
        <p:blipFill>
          <a:blip r:embed="rId3">
            <a:extLst/>
          </a:blip>
          <a:srcRect l="34212" r="23688" b="67742"/>
          <a:stretch>
            <a:fillRect/>
          </a:stretch>
        </p:blipFill>
        <p:spPr>
          <a:xfrm>
            <a:off x="7375562" y="732219"/>
            <a:ext cx="1435907" cy="172584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Oval 5"/>
          <p:cNvSpPr/>
          <p:nvPr/>
        </p:nvSpPr>
        <p:spPr>
          <a:xfrm>
            <a:off x="697706" y="1317522"/>
            <a:ext cx="7762876" cy="2014536"/>
          </a:xfrm>
          <a:prstGeom prst="ellipse">
            <a:avLst/>
          </a:prstGeom>
          <a:solidFill>
            <a:srgbClr val="FFFFFF"/>
          </a:solidFill>
          <a:ln w="57150">
            <a:solidFill>
              <a:srgbClr val="808080"/>
            </a:solidFill>
          </a:ln>
        </p:spPr>
        <p:txBody>
          <a:bodyPr lIns="45718" tIns="45718" rIns="45718" bIns="45718" anchor="ctr"/>
          <a:lstStyle/>
          <a:p>
            <a:pPr>
              <a:defRPr>
                <a:latin typeface="Garamond"/>
                <a:ea typeface="Garamond"/>
                <a:cs typeface="Garamond"/>
                <a:sym typeface="Garamond"/>
              </a:defRPr>
            </a:pPr>
            <a:endParaRPr/>
          </a:p>
        </p:txBody>
      </p:sp>
      <p:sp>
        <p:nvSpPr>
          <p:cNvPr id="141" name="Rectangle 2"/>
          <p:cNvSpPr txBox="1">
            <a:spLocks noGrp="1"/>
          </p:cNvSpPr>
          <p:nvPr>
            <p:ph type="title"/>
          </p:nvPr>
        </p:nvSpPr>
        <p:spPr>
          <a:xfrm>
            <a:off x="464343" y="601252"/>
            <a:ext cx="8229601" cy="716272"/>
          </a:xfrm>
          <a:prstGeom prst="rect">
            <a:avLst/>
          </a:prstGeom>
        </p:spPr>
        <p:txBody>
          <a:bodyPr anchor="t">
            <a:noAutofit/>
          </a:bodyPr>
          <a:lstStyle/>
          <a:p>
            <a:pPr defTabSz="297088">
              <a:defRPr sz="2052" spc="-57"/>
            </a:pPr>
            <a:r>
              <a:rPr sz="3600" dirty="0"/>
              <a:t>Nomenclature</a:t>
            </a:r>
            <a:br>
              <a:rPr sz="3600" dirty="0"/>
            </a:br>
            <a:endParaRPr sz="3600" dirty="0"/>
          </a:p>
        </p:txBody>
      </p:sp>
      <p:sp>
        <p:nvSpPr>
          <p:cNvPr id="142" name="Rectangle 3"/>
          <p:cNvSpPr txBox="1">
            <a:spLocks noGrp="1"/>
          </p:cNvSpPr>
          <p:nvPr>
            <p:ph type="body" sz="quarter" idx="1"/>
          </p:nvPr>
        </p:nvSpPr>
        <p:spPr>
          <a:xfrm>
            <a:off x="1878904" y="1623113"/>
            <a:ext cx="5603878" cy="1403353"/>
          </a:xfrm>
          <a:prstGeom prst="rect">
            <a:avLst/>
          </a:prstGeom>
        </p:spPr>
        <p:txBody>
          <a:bodyPr/>
          <a:lstStyle/>
          <a:p>
            <a:pPr algn="ctr">
              <a:spcBef>
                <a:spcPts val="400"/>
              </a:spcBef>
              <a:buSzTx/>
              <a:buNone/>
            </a:pPr>
            <a:r>
              <a:t>Early Pregnancy Loss/Failure (EPL/EPF)</a:t>
            </a:r>
          </a:p>
          <a:p>
            <a:pPr algn="ctr">
              <a:spcBef>
                <a:spcPts val="400"/>
              </a:spcBef>
              <a:buSzTx/>
              <a:buNone/>
            </a:pPr>
            <a:r>
              <a:t>Spontaneous Abortion (SAb)</a:t>
            </a:r>
          </a:p>
          <a:p>
            <a:pPr algn="ctr">
              <a:spcBef>
                <a:spcPts val="400"/>
              </a:spcBef>
              <a:buSzTx/>
              <a:buNone/>
            </a:pPr>
            <a:r>
              <a:t>Miscarriage</a:t>
            </a:r>
          </a:p>
        </p:txBody>
      </p:sp>
      <p:sp>
        <p:nvSpPr>
          <p:cNvPr id="143" name="Text Box 4"/>
          <p:cNvSpPr txBox="1"/>
          <p:nvPr/>
        </p:nvSpPr>
        <p:spPr>
          <a:xfrm>
            <a:off x="525561" y="3525108"/>
            <a:ext cx="8310561"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defRPr sz="2800" spc="-100">
                <a:solidFill>
                  <a:srgbClr val="564B3C"/>
                </a:solidFill>
                <a:latin typeface="Calibri"/>
                <a:ea typeface="Calibri"/>
                <a:cs typeface="Calibri"/>
                <a:sym typeface="Calibri"/>
              </a:defRPr>
            </a:lvl1pPr>
          </a:lstStyle>
          <a:p>
            <a:r>
              <a:t>These are all used interchangeably!</a:t>
            </a:r>
          </a:p>
        </p:txBody>
      </p:sp>
      <p:pic>
        <p:nvPicPr>
          <p:cNvPr id="144" name="Picture 5" descr="Picture 5"/>
          <p:cNvPicPr>
            <a:picLocks noChangeAspect="1"/>
          </p:cNvPicPr>
          <p:nvPr/>
        </p:nvPicPr>
        <p:blipFill>
          <a:blip r:embed="rId2">
            <a:extLst/>
          </a:blip>
          <a:stretch>
            <a:fillRect/>
          </a:stretch>
        </p:blipFill>
        <p:spPr>
          <a:xfrm>
            <a:off x="7878864" y="5888418"/>
            <a:ext cx="1163435" cy="891205"/>
          </a:xfrm>
          <a:prstGeom prst="rect">
            <a:avLst/>
          </a:prstGeom>
          <a:ln w="12700">
            <a:miter lim="400000"/>
          </a:ln>
        </p:spPr>
      </p:pic>
      <p:grpSp>
        <p:nvGrpSpPr>
          <p:cNvPr id="147" name="Oval 5"/>
          <p:cNvGrpSpPr/>
          <p:nvPr/>
        </p:nvGrpSpPr>
        <p:grpSpPr>
          <a:xfrm>
            <a:off x="799404" y="4148587"/>
            <a:ext cx="7762877" cy="2014539"/>
            <a:chOff x="0" y="0"/>
            <a:chExt cx="7762875" cy="2014538"/>
          </a:xfrm>
        </p:grpSpPr>
        <p:sp>
          <p:nvSpPr>
            <p:cNvPr id="145" name="Oval"/>
            <p:cNvSpPr/>
            <p:nvPr/>
          </p:nvSpPr>
          <p:spPr>
            <a:xfrm>
              <a:off x="0" y="-1"/>
              <a:ext cx="7762877" cy="2014540"/>
            </a:xfrm>
            <a:prstGeom prst="ellipse">
              <a:avLst/>
            </a:prstGeom>
            <a:solidFill>
              <a:srgbClr val="FFFFFF"/>
            </a:solidFill>
            <a:ln w="57150" cap="flat">
              <a:solidFill>
                <a:srgbClr val="808080"/>
              </a:solidFill>
              <a:prstDash val="solid"/>
              <a:round/>
            </a:ln>
            <a:effectLst/>
          </p:spPr>
          <p:txBody>
            <a:bodyPr wrap="square" lIns="45718" tIns="45718" rIns="45718" bIns="45718" numCol="1" anchor="ctr">
              <a:noAutofit/>
            </a:bodyPr>
            <a:lstStyle/>
            <a:p>
              <a:pPr algn="ctr">
                <a:defRPr>
                  <a:latin typeface="Garamond"/>
                  <a:ea typeface="Garamond"/>
                  <a:cs typeface="Garamond"/>
                  <a:sym typeface="Garamond"/>
                </a:defRPr>
              </a:pPr>
              <a:endParaRPr/>
            </a:p>
          </p:txBody>
        </p:sp>
        <p:sp>
          <p:nvSpPr>
            <p:cNvPr id="146" name="Manual Uterine Aspiration/Aspirator (MUA)…"/>
            <p:cNvSpPr txBox="1"/>
            <p:nvPr/>
          </p:nvSpPr>
          <p:spPr>
            <a:xfrm>
              <a:off x="873194" y="250347"/>
              <a:ext cx="6016485" cy="1513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ctr">
              <a:spAutoFit/>
            </a:bodyPr>
            <a:lstStyle/>
            <a:p>
              <a:pPr algn="ctr">
                <a:defRPr sz="2400">
                  <a:latin typeface="Calibri"/>
                  <a:ea typeface="Calibri"/>
                  <a:cs typeface="Calibri"/>
                  <a:sym typeface="Calibri"/>
                </a:defRPr>
              </a:pPr>
              <a:r>
                <a:t>Manual Uterine Aspiration/Aspirator (MUA)</a:t>
              </a:r>
              <a:endParaRPr>
                <a:latin typeface="Garamond"/>
                <a:ea typeface="Garamond"/>
                <a:cs typeface="Garamond"/>
                <a:sym typeface="Garamond"/>
              </a:endParaRPr>
            </a:p>
            <a:p>
              <a:pPr algn="ctr">
                <a:defRPr sz="2400">
                  <a:latin typeface="Calibri"/>
                  <a:ea typeface="Calibri"/>
                  <a:cs typeface="Calibri"/>
                  <a:sym typeface="Calibri"/>
                </a:defRPr>
              </a:pPr>
              <a:r>
                <a:t>Manual Vacuum Aspiration/Aspirator (MVA)</a:t>
              </a:r>
              <a:endParaRPr>
                <a:latin typeface="Garamond"/>
                <a:ea typeface="Garamond"/>
                <a:cs typeface="Garamond"/>
                <a:sym typeface="Garamond"/>
              </a:endParaRPr>
            </a:p>
            <a:p>
              <a:pPr algn="ctr">
                <a:defRPr sz="2400">
                  <a:latin typeface="Calibri"/>
                  <a:ea typeface="Calibri"/>
                  <a:cs typeface="Calibri"/>
                  <a:sym typeface="Calibri"/>
                </a:defRPr>
              </a:pPr>
              <a:r>
                <a:t>Uterine Evacuation</a:t>
              </a:r>
              <a:endParaRPr>
                <a:latin typeface="Garamond"/>
                <a:ea typeface="Garamond"/>
                <a:cs typeface="Garamond"/>
                <a:sym typeface="Garamond"/>
              </a:endParaRPr>
            </a:p>
            <a:p>
              <a:pPr algn="ctr">
                <a:defRPr sz="2400">
                  <a:latin typeface="Calibri"/>
                  <a:ea typeface="Calibri"/>
                  <a:cs typeface="Calibri"/>
                  <a:sym typeface="Calibri"/>
                </a:defRPr>
              </a:pPr>
              <a:r>
                <a:t>Suction D&amp;C/D&amp;C/dilation and curettage</a:t>
              </a:r>
            </a:p>
          </p:txBody>
        </p:sp>
      </p:gr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Rectangle 2"/>
          <p:cNvSpPr txBox="1">
            <a:spLocks noGrp="1"/>
          </p:cNvSpPr>
          <p:nvPr>
            <p:ph type="title"/>
          </p:nvPr>
        </p:nvSpPr>
        <p:spPr>
          <a:xfrm>
            <a:off x="439380" y="732604"/>
            <a:ext cx="8229601" cy="1047801"/>
          </a:xfrm>
          <a:prstGeom prst="rect">
            <a:avLst/>
          </a:prstGeom>
        </p:spPr>
        <p:txBody>
          <a:bodyPr anchor="t">
            <a:normAutofit fontScale="90000"/>
          </a:bodyPr>
          <a:lstStyle/>
          <a:p>
            <a:pPr>
              <a:defRPr sz="3600"/>
            </a:pPr>
            <a:r>
              <a:t>Uterine Aspiration Management</a:t>
            </a:r>
            <a:br/>
            <a:r>
              <a:rPr sz="2800" i="1">
                <a:solidFill>
                  <a:srgbClr val="2D8D76"/>
                </a:solidFill>
              </a:rPr>
              <a:t>Early Pregnancy Loss</a:t>
            </a:r>
          </a:p>
        </p:txBody>
      </p:sp>
      <p:sp>
        <p:nvSpPr>
          <p:cNvPr id="346" name="Rectangle 3"/>
          <p:cNvSpPr txBox="1">
            <a:spLocks noGrp="1"/>
          </p:cNvSpPr>
          <p:nvPr>
            <p:ph type="body" idx="1"/>
          </p:nvPr>
        </p:nvSpPr>
        <p:spPr>
          <a:xfrm>
            <a:off x="583790" y="1905921"/>
            <a:ext cx="7940779" cy="3688636"/>
          </a:xfrm>
          <a:prstGeom prst="rect">
            <a:avLst/>
          </a:prstGeom>
        </p:spPr>
        <p:txBody>
          <a:bodyPr/>
          <a:lstStyle/>
          <a:p>
            <a:pPr marL="0" indent="0">
              <a:spcBef>
                <a:spcPts val="1700"/>
              </a:spcBef>
              <a:buSzTx/>
              <a:buNone/>
            </a:pPr>
            <a:r>
              <a:t>Who should have management with uterine aspiration?</a:t>
            </a:r>
          </a:p>
          <a:p>
            <a:pPr marL="731519" lvl="2" indent="-182880">
              <a:spcBef>
                <a:spcPts val="1200"/>
              </a:spcBef>
              <a:defRPr sz="1800"/>
            </a:pPr>
            <a:r>
              <a:t>Unstable</a:t>
            </a:r>
          </a:p>
          <a:p>
            <a:pPr marL="731519" lvl="2" indent="-182880">
              <a:spcBef>
                <a:spcPts val="1200"/>
              </a:spcBef>
              <a:defRPr sz="1800"/>
            </a:pPr>
            <a:r>
              <a:t>Significant medical morbidity</a:t>
            </a:r>
          </a:p>
          <a:p>
            <a:pPr marL="731519" lvl="2" indent="-182880">
              <a:spcBef>
                <a:spcPts val="1200"/>
              </a:spcBef>
              <a:defRPr sz="1800"/>
            </a:pPr>
            <a:r>
              <a:t>Infected</a:t>
            </a:r>
          </a:p>
          <a:p>
            <a:pPr marL="731519" lvl="2" indent="-182880">
              <a:spcBef>
                <a:spcPts val="1200"/>
              </a:spcBef>
              <a:defRPr sz="1800"/>
            </a:pPr>
            <a:r>
              <a:t>Very heavy bleeding</a:t>
            </a:r>
          </a:p>
          <a:p>
            <a:pPr marL="731519" lvl="2" indent="-182880">
              <a:spcBef>
                <a:spcPts val="1200"/>
              </a:spcBef>
              <a:defRPr sz="1800"/>
            </a:pPr>
            <a:r>
              <a:t>Anyone who WANTS immediate therapy</a:t>
            </a:r>
          </a:p>
        </p:txBody>
      </p:sp>
      <p:pic>
        <p:nvPicPr>
          <p:cNvPr id="347" name="Picture 3" descr="Picture 3"/>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Rectangle 8"/>
          <p:cNvSpPr/>
          <p:nvPr/>
        </p:nvSpPr>
        <p:spPr>
          <a:xfrm>
            <a:off x="4716462" y="2164222"/>
            <a:ext cx="3886202" cy="3442982"/>
          </a:xfrm>
          <a:prstGeom prst="rect">
            <a:avLst/>
          </a:prstGeom>
          <a:solidFill>
            <a:srgbClr val="FFFFFF"/>
          </a:solidFill>
          <a:ln>
            <a:solidFill>
              <a:srgbClr val="808080"/>
            </a:solidFill>
            <a:miter/>
          </a:ln>
        </p:spPr>
        <p:txBody>
          <a:bodyPr lIns="45718" tIns="45718" rIns="45718" bIns="45718" anchor="ctr"/>
          <a:lstStyle/>
          <a:p>
            <a:pPr>
              <a:defRPr>
                <a:latin typeface="Garamond"/>
                <a:ea typeface="Garamond"/>
                <a:cs typeface="Garamond"/>
                <a:sym typeface="Garamond"/>
              </a:defRPr>
            </a:pPr>
            <a:endParaRPr/>
          </a:p>
        </p:txBody>
      </p:sp>
      <p:sp>
        <p:nvSpPr>
          <p:cNvPr id="350" name="Rectangle 7"/>
          <p:cNvSpPr/>
          <p:nvPr/>
        </p:nvSpPr>
        <p:spPr>
          <a:xfrm>
            <a:off x="534986" y="2148911"/>
            <a:ext cx="3886203" cy="3442983"/>
          </a:xfrm>
          <a:prstGeom prst="rect">
            <a:avLst/>
          </a:prstGeom>
          <a:solidFill>
            <a:srgbClr val="FFFFFF"/>
          </a:solidFill>
          <a:ln>
            <a:solidFill>
              <a:srgbClr val="808080"/>
            </a:solidFill>
            <a:miter/>
          </a:ln>
        </p:spPr>
        <p:txBody>
          <a:bodyPr lIns="45718" tIns="45718" rIns="45718" bIns="45718" anchor="ctr"/>
          <a:lstStyle/>
          <a:p>
            <a:pPr>
              <a:defRPr>
                <a:latin typeface="Garamond"/>
                <a:ea typeface="Garamond"/>
                <a:cs typeface="Garamond"/>
                <a:sym typeface="Garamond"/>
              </a:defRPr>
            </a:pPr>
            <a:endParaRPr/>
          </a:p>
        </p:txBody>
      </p:sp>
      <p:sp>
        <p:nvSpPr>
          <p:cNvPr id="351" name="Rectangle 2"/>
          <p:cNvSpPr txBox="1">
            <a:spLocks noGrp="1"/>
          </p:cNvSpPr>
          <p:nvPr>
            <p:ph type="title"/>
          </p:nvPr>
        </p:nvSpPr>
        <p:spPr>
          <a:xfrm>
            <a:off x="373063" y="662703"/>
            <a:ext cx="8229601" cy="1143002"/>
          </a:xfrm>
          <a:prstGeom prst="rect">
            <a:avLst/>
          </a:prstGeom>
        </p:spPr>
        <p:txBody>
          <a:bodyPr anchor="t">
            <a:noAutofit/>
          </a:bodyPr>
          <a:lstStyle/>
          <a:p>
            <a:pPr defTabSz="563270">
              <a:defRPr sz="2772" spc="-77"/>
            </a:pPr>
            <a:r>
              <a:rPr sz="3600" dirty="0"/>
              <a:t>Uterine Aspiration Management</a:t>
            </a:r>
            <a:br>
              <a:rPr dirty="0"/>
            </a:br>
            <a:r>
              <a:rPr sz="2156" i="1" spc="-77" dirty="0">
                <a:solidFill>
                  <a:srgbClr val="2D8D76"/>
                </a:solidFill>
              </a:rPr>
              <a:t>Early Pregnancy Loss </a:t>
            </a:r>
            <a:br>
              <a:rPr sz="2156" i="1" spc="-77" dirty="0">
                <a:solidFill>
                  <a:srgbClr val="2D8D76"/>
                </a:solidFill>
              </a:rPr>
            </a:br>
            <a:endParaRPr sz="2156" i="1" spc="-77" dirty="0">
              <a:solidFill>
                <a:srgbClr val="2D8D76"/>
              </a:solidFill>
            </a:endParaRPr>
          </a:p>
        </p:txBody>
      </p:sp>
      <p:sp>
        <p:nvSpPr>
          <p:cNvPr id="352" name="Rectangle 3"/>
          <p:cNvSpPr txBox="1">
            <a:spLocks noGrp="1"/>
          </p:cNvSpPr>
          <p:nvPr>
            <p:ph type="body" sz="quarter" idx="1"/>
          </p:nvPr>
        </p:nvSpPr>
        <p:spPr>
          <a:xfrm>
            <a:off x="755650" y="3308939"/>
            <a:ext cx="3444875" cy="2063752"/>
          </a:xfrm>
          <a:prstGeom prst="rect">
            <a:avLst/>
          </a:prstGeom>
        </p:spPr>
        <p:txBody>
          <a:bodyPr/>
          <a:lstStyle/>
          <a:p>
            <a:pPr marL="0" indent="0" algn="ctr">
              <a:lnSpc>
                <a:spcPct val="80000"/>
              </a:lnSpc>
              <a:buSzTx/>
              <a:buNone/>
            </a:pPr>
            <a:r>
              <a:t>Convenient timing</a:t>
            </a:r>
          </a:p>
          <a:p>
            <a:pPr marL="0" indent="0" algn="ctr">
              <a:lnSpc>
                <a:spcPct val="80000"/>
              </a:lnSpc>
              <a:buSzTx/>
              <a:buNone/>
            </a:pPr>
            <a:r>
              <a:t>Observed therapy</a:t>
            </a:r>
          </a:p>
          <a:p>
            <a:pPr marL="0" indent="0" algn="ctr">
              <a:lnSpc>
                <a:spcPct val="80000"/>
              </a:lnSpc>
              <a:buSzTx/>
              <a:buNone/>
            </a:pPr>
            <a:r>
              <a:t>High success rates </a:t>
            </a:r>
            <a:br/>
            <a:r>
              <a:t>(almost 100%)</a:t>
            </a:r>
          </a:p>
        </p:txBody>
      </p:sp>
      <p:sp>
        <p:nvSpPr>
          <p:cNvPr id="353" name="Rectangle 4"/>
          <p:cNvSpPr txBox="1"/>
          <p:nvPr/>
        </p:nvSpPr>
        <p:spPr>
          <a:xfrm>
            <a:off x="4768850" y="3108955"/>
            <a:ext cx="3781425" cy="2004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lnSpc>
                <a:spcPct val="80000"/>
              </a:lnSpc>
              <a:spcBef>
                <a:spcPts val="1100"/>
              </a:spcBef>
              <a:defRPr sz="2400">
                <a:latin typeface="Calibri"/>
                <a:ea typeface="Calibri"/>
                <a:cs typeface="Calibri"/>
                <a:sym typeface="Calibri"/>
              </a:defRPr>
            </a:pPr>
            <a:r>
              <a:t>Infection (1/200)</a:t>
            </a:r>
            <a:endParaRPr>
              <a:latin typeface="Garamond"/>
              <a:ea typeface="Garamond"/>
              <a:cs typeface="Garamond"/>
              <a:sym typeface="Garamond"/>
            </a:endParaRPr>
          </a:p>
          <a:p>
            <a:pPr algn="ctr">
              <a:lnSpc>
                <a:spcPct val="80000"/>
              </a:lnSpc>
              <a:spcBef>
                <a:spcPts val="1100"/>
              </a:spcBef>
              <a:defRPr sz="2400">
                <a:latin typeface="Calibri"/>
                <a:ea typeface="Calibri"/>
                <a:cs typeface="Calibri"/>
                <a:sym typeface="Calibri"/>
              </a:defRPr>
            </a:pPr>
            <a:r>
              <a:t>Perforation (1/2000)</a:t>
            </a:r>
            <a:endParaRPr>
              <a:latin typeface="Garamond"/>
              <a:ea typeface="Garamond"/>
              <a:cs typeface="Garamond"/>
              <a:sym typeface="Garamond"/>
            </a:endParaRPr>
          </a:p>
          <a:p>
            <a:pPr algn="ctr">
              <a:lnSpc>
                <a:spcPct val="80000"/>
              </a:lnSpc>
              <a:spcBef>
                <a:spcPts val="1100"/>
              </a:spcBef>
              <a:defRPr sz="2400">
                <a:latin typeface="Calibri"/>
                <a:ea typeface="Calibri"/>
                <a:cs typeface="Calibri"/>
                <a:sym typeface="Calibri"/>
              </a:defRPr>
            </a:pPr>
            <a:r>
              <a:t>Cervical trauma</a:t>
            </a:r>
            <a:endParaRPr>
              <a:latin typeface="Garamond"/>
              <a:ea typeface="Garamond"/>
              <a:cs typeface="Garamond"/>
              <a:sym typeface="Garamond"/>
            </a:endParaRPr>
          </a:p>
          <a:p>
            <a:pPr algn="ctr">
              <a:lnSpc>
                <a:spcPct val="80000"/>
              </a:lnSpc>
              <a:spcBef>
                <a:spcPts val="1100"/>
              </a:spcBef>
              <a:defRPr sz="2400">
                <a:latin typeface="Calibri"/>
                <a:ea typeface="Calibri"/>
                <a:cs typeface="Calibri"/>
                <a:sym typeface="Calibri"/>
              </a:defRPr>
            </a:pPr>
            <a:r>
              <a:t>Uterine synechiae</a:t>
            </a:r>
            <a:br/>
            <a:r>
              <a:t>(very rare)</a:t>
            </a:r>
          </a:p>
        </p:txBody>
      </p:sp>
      <p:sp>
        <p:nvSpPr>
          <p:cNvPr id="354" name="Text Box 5"/>
          <p:cNvSpPr txBox="1"/>
          <p:nvPr/>
        </p:nvSpPr>
        <p:spPr>
          <a:xfrm>
            <a:off x="1697117" y="2442510"/>
            <a:ext cx="1561936"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a:defRPr sz="2800" b="1" spc="-100">
                <a:solidFill>
                  <a:srgbClr val="ECA192"/>
                </a:solidFill>
                <a:latin typeface="Calibri"/>
                <a:ea typeface="Calibri"/>
                <a:cs typeface="Calibri"/>
                <a:sym typeface="Calibri"/>
              </a:defRPr>
            </a:lvl1pPr>
          </a:lstStyle>
          <a:p>
            <a:r>
              <a:t>BENEFITS</a:t>
            </a:r>
          </a:p>
        </p:txBody>
      </p:sp>
      <p:sp>
        <p:nvSpPr>
          <p:cNvPr id="355" name="Text Box 6"/>
          <p:cNvSpPr txBox="1"/>
          <p:nvPr/>
        </p:nvSpPr>
        <p:spPr>
          <a:xfrm>
            <a:off x="6189619" y="2442510"/>
            <a:ext cx="939883"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a:defRPr sz="2800" b="1" spc="-100">
                <a:solidFill>
                  <a:srgbClr val="ECA192"/>
                </a:solidFill>
                <a:latin typeface="Calibri"/>
                <a:ea typeface="Calibri"/>
                <a:cs typeface="Calibri"/>
                <a:sym typeface="Calibri"/>
              </a:defRPr>
            </a:lvl1pPr>
          </a:lstStyle>
          <a:p>
            <a:r>
              <a:t>RISKS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Rectangle 2"/>
          <p:cNvSpPr txBox="1">
            <a:spLocks noGrp="1"/>
          </p:cNvSpPr>
          <p:nvPr>
            <p:ph type="title"/>
          </p:nvPr>
        </p:nvSpPr>
        <p:spPr>
          <a:xfrm>
            <a:off x="378542" y="719547"/>
            <a:ext cx="8229601" cy="942106"/>
          </a:xfrm>
          <a:prstGeom prst="rect">
            <a:avLst/>
          </a:prstGeom>
        </p:spPr>
        <p:txBody>
          <a:bodyPr anchor="t"/>
          <a:lstStyle/>
          <a:p>
            <a:pPr defTabSz="877823">
              <a:lnSpc>
                <a:spcPct val="90000"/>
              </a:lnSpc>
              <a:defRPr sz="3455" spc="-95"/>
            </a:pPr>
            <a:r>
              <a:t>Infection Prophylaxis</a:t>
            </a:r>
            <a:br/>
            <a:r>
              <a:rPr sz="2688" i="1" spc="-96">
                <a:solidFill>
                  <a:srgbClr val="2D8D76"/>
                </a:solidFill>
              </a:rPr>
              <a:t>Uterine Aspiration Management</a:t>
            </a:r>
          </a:p>
        </p:txBody>
      </p:sp>
      <p:sp>
        <p:nvSpPr>
          <p:cNvPr id="358" name="Rectangle 3"/>
          <p:cNvSpPr txBox="1">
            <a:spLocks noGrp="1"/>
          </p:cNvSpPr>
          <p:nvPr>
            <p:ph type="body" idx="1"/>
          </p:nvPr>
        </p:nvSpPr>
        <p:spPr>
          <a:xfrm>
            <a:off x="612287" y="1766494"/>
            <a:ext cx="6592376" cy="4170586"/>
          </a:xfrm>
          <a:prstGeom prst="rect">
            <a:avLst/>
          </a:prstGeom>
        </p:spPr>
        <p:txBody>
          <a:bodyPr>
            <a:normAutofit lnSpcReduction="10000"/>
          </a:bodyPr>
          <a:lstStyle/>
          <a:p>
            <a:pPr marL="177392" indent="-177392" defTabSz="886967">
              <a:lnSpc>
                <a:spcPct val="90000"/>
              </a:lnSpc>
              <a:tabLst>
                <a:tab pos="3149600" algn="l"/>
              </a:tabLst>
              <a:defRPr sz="2100"/>
            </a:pPr>
            <a:r>
              <a:rPr dirty="0" err="1"/>
              <a:t>Periabortal</a:t>
            </a:r>
            <a:r>
              <a:rPr dirty="0"/>
              <a:t> antibiotics </a:t>
            </a:r>
            <a:r>
              <a:rPr dirty="0">
                <a:latin typeface="Symbol"/>
                <a:ea typeface="Symbol"/>
                <a:cs typeface="Symbol"/>
                <a:sym typeface="Symbol"/>
              </a:rPr>
              <a:t>¯</a:t>
            </a:r>
            <a:r>
              <a:rPr dirty="0"/>
              <a:t> infection risk 42%</a:t>
            </a:r>
          </a:p>
          <a:p>
            <a:pPr marL="177392" indent="-177392" defTabSz="886967">
              <a:lnSpc>
                <a:spcPct val="90000"/>
              </a:lnSpc>
              <a:tabLst>
                <a:tab pos="3149600" algn="l"/>
              </a:tabLst>
              <a:defRPr sz="2100"/>
            </a:pPr>
            <a:r>
              <a:rPr dirty="0"/>
              <a:t>No strong evidence on what to use</a:t>
            </a:r>
          </a:p>
          <a:p>
            <a:pPr marL="177392" indent="-177392" defTabSz="886967">
              <a:lnSpc>
                <a:spcPct val="90000"/>
              </a:lnSpc>
              <a:tabLst>
                <a:tab pos="3149600" algn="l"/>
              </a:tabLst>
              <a:defRPr sz="2100"/>
            </a:pPr>
            <a:r>
              <a:rPr dirty="0"/>
              <a:t>Doxycycline </a:t>
            </a:r>
            <a:r>
              <a:rPr i="1" dirty="0"/>
              <a:t>(1–14 doses)</a:t>
            </a:r>
          </a:p>
          <a:p>
            <a:pPr marL="443483" lvl="1" indent="-177392" defTabSz="886967">
              <a:lnSpc>
                <a:spcPct val="90000"/>
              </a:lnSpc>
              <a:spcBef>
                <a:spcPts val="400"/>
              </a:spcBef>
              <a:tabLst>
                <a:tab pos="3149600" algn="l"/>
              </a:tabLst>
              <a:defRPr sz="1700"/>
            </a:pPr>
            <a:r>
              <a:rPr dirty="0"/>
              <a:t>100 mg bid x 7 days</a:t>
            </a:r>
          </a:p>
          <a:p>
            <a:pPr marL="443483" lvl="1" indent="-177392" defTabSz="886967">
              <a:lnSpc>
                <a:spcPct val="90000"/>
              </a:lnSpc>
              <a:spcBef>
                <a:spcPts val="400"/>
              </a:spcBef>
              <a:tabLst>
                <a:tab pos="3149600" algn="l"/>
              </a:tabLst>
              <a:defRPr sz="1700"/>
            </a:pPr>
            <a:r>
              <a:rPr dirty="0"/>
              <a:t>200 mg x 1 </a:t>
            </a:r>
            <a:r>
              <a:rPr dirty="0" err="1"/>
              <a:t>preop</a:t>
            </a:r>
            <a:endParaRPr dirty="0"/>
          </a:p>
          <a:p>
            <a:pPr marL="443483" lvl="1" indent="-177392" defTabSz="886967">
              <a:lnSpc>
                <a:spcPct val="90000"/>
              </a:lnSpc>
              <a:spcBef>
                <a:spcPts val="400"/>
              </a:spcBef>
              <a:tabLst>
                <a:tab pos="3149600" algn="l"/>
              </a:tabLst>
              <a:defRPr sz="1700"/>
            </a:pPr>
            <a:r>
              <a:rPr dirty="0"/>
              <a:t>100 mg </a:t>
            </a:r>
            <a:r>
              <a:rPr dirty="0" err="1"/>
              <a:t>preop</a:t>
            </a:r>
            <a:r>
              <a:rPr dirty="0"/>
              <a:t> and 200 mg post op (ACOG recommendation)</a:t>
            </a:r>
          </a:p>
          <a:p>
            <a:pPr marL="177392" indent="-177392" defTabSz="886967">
              <a:lnSpc>
                <a:spcPct val="90000"/>
              </a:lnSpc>
              <a:tabLst>
                <a:tab pos="3149600" algn="l"/>
              </a:tabLst>
              <a:defRPr sz="2100"/>
            </a:pPr>
            <a:r>
              <a:rPr dirty="0"/>
              <a:t>Azithromycin 5</a:t>
            </a:r>
            <a:r>
              <a:rPr lang="en-US" dirty="0"/>
              <a:t>0</a:t>
            </a:r>
            <a:r>
              <a:rPr dirty="0"/>
              <a:t>0 mg x 1</a:t>
            </a:r>
          </a:p>
          <a:p>
            <a:pPr marL="177392" indent="-177392" defTabSz="886967">
              <a:lnSpc>
                <a:spcPct val="90000"/>
              </a:lnSpc>
              <a:tabLst>
                <a:tab pos="3149600" algn="l"/>
              </a:tabLst>
              <a:defRPr sz="2100"/>
            </a:pPr>
            <a:r>
              <a:rPr dirty="0"/>
              <a:t>Test for gonorrhea and chlamydia per CDC guidelines</a:t>
            </a:r>
            <a:endParaRPr lang="en-US" dirty="0"/>
          </a:p>
          <a:p>
            <a:pPr marL="177392" indent="-177392" defTabSz="886967">
              <a:lnSpc>
                <a:spcPct val="90000"/>
              </a:lnSpc>
              <a:tabLst>
                <a:tab pos="3149600" algn="l"/>
              </a:tabLst>
              <a:defRPr sz="2100"/>
            </a:pPr>
            <a:r>
              <a:rPr lang="en-US" dirty="0"/>
              <a:t>Prophylactic antibiotics v placebo for surgical management of EPL:</a:t>
            </a:r>
          </a:p>
          <a:p>
            <a:pPr marL="488287" lvl="1" indent="-177392" defTabSz="886967">
              <a:lnSpc>
                <a:spcPct val="90000"/>
              </a:lnSpc>
              <a:tabLst>
                <a:tab pos="3149600" algn="l"/>
              </a:tabLst>
              <a:defRPr sz="2100"/>
            </a:pPr>
            <a:r>
              <a:rPr lang="en-US" sz="1700" dirty="0"/>
              <a:t>4.1% vs. 5.3% infection (p=0.09) </a:t>
            </a:r>
          </a:p>
          <a:p>
            <a:pPr marL="488287" lvl="1" indent="-177392" defTabSz="886967">
              <a:lnSpc>
                <a:spcPct val="90000"/>
              </a:lnSpc>
              <a:tabLst>
                <a:tab pos="3149600" algn="l"/>
              </a:tabLst>
              <a:defRPr sz="2100"/>
            </a:pPr>
            <a:r>
              <a:rPr lang="en-US" sz="1700" dirty="0"/>
              <a:t>MUA: 1.3% v 4.1% risk ratio </a:t>
            </a:r>
            <a:r>
              <a:rPr lang="pl-PL" sz="1700" dirty="0"/>
              <a:t>0.32; </a:t>
            </a:r>
            <a:r>
              <a:rPr lang="en-US" sz="1700" dirty="0"/>
              <a:t>(</a:t>
            </a:r>
            <a:r>
              <a:rPr lang="pl-PL" sz="1700" dirty="0"/>
              <a:t>95% CI, 0.12 </a:t>
            </a:r>
            <a:r>
              <a:rPr lang="en-US" sz="1700" dirty="0"/>
              <a:t>- 0.86)</a:t>
            </a:r>
          </a:p>
          <a:p>
            <a:pPr lvl="1"/>
            <a:r>
              <a:rPr lang="en-US" sz="1700" dirty="0"/>
              <a:t>Sharp Curettage: </a:t>
            </a:r>
            <a:r>
              <a:rPr lang="en-US" sz="1800" dirty="0"/>
              <a:t>5.3% v 6.0% risk ratio, 0.89 (95% CI, 0.64 - 1.23)</a:t>
            </a:r>
            <a:endParaRPr sz="1800" dirty="0"/>
          </a:p>
        </p:txBody>
      </p:sp>
      <p:sp>
        <p:nvSpPr>
          <p:cNvPr id="359" name="Text Box 4"/>
          <p:cNvSpPr txBox="1"/>
          <p:nvPr/>
        </p:nvSpPr>
        <p:spPr>
          <a:xfrm>
            <a:off x="378540" y="6040156"/>
            <a:ext cx="6459799" cy="523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i="1">
                <a:latin typeface="Calibri"/>
                <a:ea typeface="Calibri"/>
                <a:cs typeface="Calibri"/>
                <a:sym typeface="Calibri"/>
              </a:defRPr>
            </a:lvl1pPr>
          </a:lstStyle>
          <a:p>
            <a:r>
              <a:rPr dirty="0" err="1"/>
              <a:t>Sawaya</a:t>
            </a:r>
            <a:r>
              <a:rPr dirty="0"/>
              <a:t> GF, </a:t>
            </a:r>
            <a:r>
              <a:rPr dirty="0" err="1"/>
              <a:t>Obstet</a:t>
            </a:r>
            <a:r>
              <a:rPr dirty="0"/>
              <a:t> </a:t>
            </a:r>
            <a:r>
              <a:rPr dirty="0" err="1"/>
              <a:t>Gynecol</a:t>
            </a:r>
            <a:r>
              <a:rPr dirty="0"/>
              <a:t> 1996; Prieto JA, </a:t>
            </a:r>
            <a:r>
              <a:rPr dirty="0" err="1"/>
              <a:t>Obstet</a:t>
            </a:r>
            <a:r>
              <a:rPr dirty="0"/>
              <a:t> </a:t>
            </a:r>
            <a:r>
              <a:rPr dirty="0" err="1"/>
              <a:t>Gynecol</a:t>
            </a:r>
            <a:r>
              <a:rPr dirty="0"/>
              <a:t> 1995; </a:t>
            </a:r>
            <a:r>
              <a:rPr dirty="0" err="1"/>
              <a:t>Achilis</a:t>
            </a:r>
            <a:r>
              <a:rPr dirty="0"/>
              <a:t> SL, Reeves MF, SFP Clinical Guideline, Contraception, 2011</a:t>
            </a:r>
            <a:r>
              <a:rPr lang="en-US" dirty="0"/>
              <a:t>; Lissauer, et al. NEJM, 2019</a:t>
            </a:r>
            <a:endParaRPr dirty="0"/>
          </a:p>
        </p:txBody>
      </p:sp>
      <p:pic>
        <p:nvPicPr>
          <p:cNvPr id="360" name="Picture 4" descr="Picture 4"/>
          <p:cNvPicPr>
            <a:picLocks noChangeAspect="1"/>
          </p:cNvPicPr>
          <p:nvPr/>
        </p:nvPicPr>
        <p:blipFill>
          <a:blip r:embed="rId3">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Picture 4" descr="Picture 4"/>
          <p:cNvPicPr>
            <a:picLocks noChangeAspect="1"/>
          </p:cNvPicPr>
          <p:nvPr/>
        </p:nvPicPr>
        <p:blipFill>
          <a:blip r:embed="rId3">
            <a:extLst/>
          </a:blip>
          <a:srcRect b="26203"/>
          <a:stretch>
            <a:fillRect/>
          </a:stretch>
        </p:blipFill>
        <p:spPr>
          <a:xfrm>
            <a:off x="294967" y="378759"/>
            <a:ext cx="8506288" cy="5972830"/>
          </a:xfrm>
          <a:prstGeom prst="rect">
            <a:avLst/>
          </a:prstGeom>
          <a:ln w="12700">
            <a:miter lim="400000"/>
          </a:ln>
        </p:spPr>
      </p:pic>
      <p:sp>
        <p:nvSpPr>
          <p:cNvPr id="365" name="Text Box 5"/>
          <p:cNvSpPr txBox="1"/>
          <p:nvPr/>
        </p:nvSpPr>
        <p:spPr>
          <a:xfrm>
            <a:off x="441273" y="6347345"/>
            <a:ext cx="2895602" cy="294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800"/>
              </a:spcBef>
              <a:defRPr sz="1400" i="1">
                <a:latin typeface="Calibri"/>
                <a:ea typeface="Calibri"/>
                <a:cs typeface="Calibri"/>
                <a:sym typeface="Calibri"/>
              </a:defRPr>
            </a:lvl1pPr>
          </a:lstStyle>
          <a:p>
            <a:r>
              <a:t>Zhang, NEJM 2005</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9" name="Rectangle 2"/>
          <p:cNvSpPr txBox="1">
            <a:spLocks noGrp="1"/>
          </p:cNvSpPr>
          <p:nvPr>
            <p:ph type="title" idx="4294967295"/>
          </p:nvPr>
        </p:nvSpPr>
        <p:spPr>
          <a:xfrm>
            <a:off x="196644" y="510613"/>
            <a:ext cx="8229601" cy="983893"/>
          </a:xfrm>
          <a:prstGeom prst="rect">
            <a:avLst/>
          </a:prstGeom>
        </p:spPr>
        <p:txBody>
          <a:bodyPr anchor="t">
            <a:noAutofit/>
          </a:bodyPr>
          <a:lstStyle/>
          <a:p>
            <a:pPr defTabSz="692108">
              <a:lnSpc>
                <a:spcPct val="95000"/>
              </a:lnSpc>
              <a:defRPr sz="3132" spc="-87"/>
            </a:pPr>
            <a:r>
              <a:rPr sz="3600" dirty="0"/>
              <a:t>Cost Analysis</a:t>
            </a:r>
            <a:br>
              <a:rPr dirty="0"/>
            </a:br>
            <a:endParaRPr dirty="0"/>
          </a:p>
        </p:txBody>
      </p:sp>
      <p:sp>
        <p:nvSpPr>
          <p:cNvPr id="370" name="Rectangle 3"/>
          <p:cNvSpPr txBox="1">
            <a:spLocks noGrp="1"/>
          </p:cNvSpPr>
          <p:nvPr>
            <p:ph type="body" idx="4294967295"/>
          </p:nvPr>
        </p:nvSpPr>
        <p:spPr>
          <a:xfrm>
            <a:off x="465904" y="1231632"/>
            <a:ext cx="8229601" cy="4279494"/>
          </a:xfrm>
          <a:prstGeom prst="rect">
            <a:avLst/>
          </a:prstGeom>
        </p:spPr>
        <p:txBody>
          <a:bodyPr/>
          <a:lstStyle/>
          <a:p>
            <a:pPr marL="0" indent="0">
              <a:buSzTx/>
              <a:buNone/>
            </a:pPr>
            <a:r>
              <a:t>A study estimating the economic consequences of expanding options for EPL treatment found that the cost per case was </a:t>
            </a:r>
            <a:r>
              <a:rPr u="sng"/>
              <a:t>less</a:t>
            </a:r>
            <a:r>
              <a:t> for women in the expanded care model as compared with the usual care model. </a:t>
            </a:r>
          </a:p>
        </p:txBody>
      </p:sp>
      <p:sp>
        <p:nvSpPr>
          <p:cNvPr id="371" name="Text Box 4"/>
          <p:cNvSpPr txBox="1"/>
          <p:nvPr/>
        </p:nvSpPr>
        <p:spPr>
          <a:xfrm>
            <a:off x="465904" y="5995280"/>
            <a:ext cx="6977313" cy="701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i="1">
                <a:latin typeface="Calibri"/>
                <a:ea typeface="Calibri"/>
                <a:cs typeface="Calibri"/>
                <a:sym typeface="Calibri"/>
              </a:defRPr>
            </a:lvl1pPr>
          </a:lstStyle>
          <a:p>
            <a:r>
              <a:t>Dalton VK, Liang A, Hutton DW, et al. Beyond usual care: the economic consequences of expanding treatment options in early pregnancy loss. Am J Obstet Gynecol 2015;212:177.e1-6.</a:t>
            </a:r>
          </a:p>
        </p:txBody>
      </p:sp>
      <p:pic>
        <p:nvPicPr>
          <p:cNvPr id="372" name="Picture 10" descr="Picture 10"/>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graphicFrame>
        <p:nvGraphicFramePr>
          <p:cNvPr id="373" name="Table 2"/>
          <p:cNvGraphicFramePr/>
          <p:nvPr/>
        </p:nvGraphicFramePr>
        <p:xfrm>
          <a:off x="2275419" y="2832898"/>
          <a:ext cx="4072049" cy="1076960"/>
        </p:xfrm>
        <a:graphic>
          <a:graphicData uri="http://schemas.openxmlformats.org/drawingml/2006/table">
            <a:tbl>
              <a:tblPr firstRow="1">
                <a:tableStyleId>{4C3C2611-4C71-4FC5-86AE-919BDF0F9419}</a:tableStyleId>
              </a:tblPr>
              <a:tblGrid>
                <a:gridCol w="2012683">
                  <a:extLst>
                    <a:ext uri="{9D8B030D-6E8A-4147-A177-3AD203B41FA5}">
                      <a16:colId xmlns:a16="http://schemas.microsoft.com/office/drawing/2014/main" val="20000"/>
                    </a:ext>
                  </a:extLst>
                </a:gridCol>
                <a:gridCol w="2059366">
                  <a:extLst>
                    <a:ext uri="{9D8B030D-6E8A-4147-A177-3AD203B41FA5}">
                      <a16:colId xmlns:a16="http://schemas.microsoft.com/office/drawing/2014/main" val="20001"/>
                    </a:ext>
                  </a:extLst>
                </a:gridCol>
              </a:tblGrid>
              <a:tr h="370840">
                <a:tc gridSpan="2">
                  <a:txBody>
                    <a:bodyPr/>
                    <a:lstStyle/>
                    <a:p>
                      <a:pPr>
                        <a:defRPr sz="1800" b="0">
                          <a:solidFill>
                            <a:srgbClr val="000000"/>
                          </a:solidFill>
                        </a:defRPr>
                      </a:pPr>
                      <a:r>
                        <a:rPr b="1">
                          <a:solidFill>
                            <a:srgbClr val="FFFFFF"/>
                          </a:solidFill>
                          <a:sym typeface="Helvetica"/>
                        </a:rPr>
                        <a:t>Usual care</a:t>
                      </a:r>
                    </a:p>
                  </a:txBody>
                  <a:tcPr marL="45720" marR="45720" horzOverflow="overflow"/>
                </a:tc>
                <a:tc hMerge="1">
                  <a:txBody>
                    <a:bodyPr/>
                    <a:lstStyle/>
                    <a:p>
                      <a:endParaRPr lang="en-US"/>
                    </a:p>
                  </a:txBody>
                  <a:tcPr/>
                </a:tc>
                <a:extLst>
                  <a:ext uri="{0D108BD9-81ED-4DB2-BD59-A6C34878D82A}">
                    <a16:rowId xmlns:a16="http://schemas.microsoft.com/office/drawing/2014/main" val="10000"/>
                  </a:ext>
                </a:extLst>
              </a:tr>
              <a:tr h="370840">
                <a:tc>
                  <a:txBody>
                    <a:bodyPr/>
                    <a:lstStyle/>
                    <a:p>
                      <a:pPr>
                        <a:defRPr sz="1800"/>
                      </a:pPr>
                      <a:r>
                        <a:rPr sz="1600">
                          <a:sym typeface="Helvetica"/>
                        </a:rPr>
                        <a:t>   Expectant</a:t>
                      </a:r>
                    </a:p>
                  </a:txBody>
                  <a:tcPr marL="45720" marR="45720" horzOverflow="overflow"/>
                </a:tc>
                <a:tc rowSpan="2">
                  <a:txBody>
                    <a:bodyPr/>
                    <a:lstStyle/>
                    <a:p>
                      <a:pPr>
                        <a:defRPr sz="1800"/>
                      </a:pPr>
                      <a:r>
                        <a:rPr>
                          <a:sym typeface="Helvetica"/>
                        </a:rPr>
                        <a:t>$1274.58 per case</a:t>
                      </a:r>
                    </a:p>
                  </a:txBody>
                  <a:tcPr marL="45720" marR="45720" anchor="ctr" horzOverflow="overflow">
                    <a:solidFill>
                      <a:srgbClr val="EEF0EF"/>
                    </a:solidFill>
                  </a:tcPr>
                </a:tc>
                <a:extLst>
                  <a:ext uri="{0D108BD9-81ED-4DB2-BD59-A6C34878D82A}">
                    <a16:rowId xmlns:a16="http://schemas.microsoft.com/office/drawing/2014/main" val="10001"/>
                  </a:ext>
                </a:extLst>
              </a:tr>
              <a:tr h="311113">
                <a:tc>
                  <a:txBody>
                    <a:bodyPr/>
                    <a:lstStyle/>
                    <a:p>
                      <a:pPr>
                        <a:defRPr sz="1800"/>
                      </a:pPr>
                      <a:r>
                        <a:rPr sz="1600">
                          <a:sym typeface="Helvetica"/>
                        </a:rPr>
                        <a:t>   OR evacuation</a:t>
                      </a:r>
                    </a:p>
                  </a:txBody>
                  <a:tcPr marL="45720" marR="45720" horzOverflow="overflow"/>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374" name="Table 13"/>
          <p:cNvGraphicFramePr/>
          <p:nvPr/>
        </p:nvGraphicFramePr>
        <p:xfrm>
          <a:off x="2275418" y="4078809"/>
          <a:ext cx="4072050" cy="1747520"/>
        </p:xfrm>
        <a:graphic>
          <a:graphicData uri="http://schemas.openxmlformats.org/drawingml/2006/table">
            <a:tbl>
              <a:tblPr firstRow="1">
                <a:tableStyleId>{4C3C2611-4C71-4FC5-86AE-919BDF0F9419}</a:tableStyleId>
              </a:tblPr>
              <a:tblGrid>
                <a:gridCol w="2003539">
                  <a:extLst>
                    <a:ext uri="{9D8B030D-6E8A-4147-A177-3AD203B41FA5}">
                      <a16:colId xmlns:a16="http://schemas.microsoft.com/office/drawing/2014/main" val="20000"/>
                    </a:ext>
                  </a:extLst>
                </a:gridCol>
                <a:gridCol w="2068511">
                  <a:extLst>
                    <a:ext uri="{9D8B030D-6E8A-4147-A177-3AD203B41FA5}">
                      <a16:colId xmlns:a16="http://schemas.microsoft.com/office/drawing/2014/main" val="20001"/>
                    </a:ext>
                  </a:extLst>
                </a:gridCol>
              </a:tblGrid>
              <a:tr h="370840">
                <a:tc gridSpan="2">
                  <a:txBody>
                    <a:bodyPr/>
                    <a:lstStyle/>
                    <a:p>
                      <a:pPr>
                        <a:defRPr sz="1800" b="0">
                          <a:solidFill>
                            <a:srgbClr val="000000"/>
                          </a:solidFill>
                        </a:defRPr>
                      </a:pPr>
                      <a:r>
                        <a:rPr b="1">
                          <a:solidFill>
                            <a:srgbClr val="FFFFFF"/>
                          </a:solidFill>
                          <a:sym typeface="Helvetica"/>
                        </a:rPr>
                        <a:t>Expanded care</a:t>
                      </a:r>
                    </a:p>
                  </a:txBody>
                  <a:tcPr marL="45720" marR="45720" horzOverflow="overflow"/>
                </a:tc>
                <a:tc hMerge="1">
                  <a:txBody>
                    <a:bodyPr/>
                    <a:lstStyle/>
                    <a:p>
                      <a:endParaRPr lang="en-US"/>
                    </a:p>
                  </a:txBody>
                  <a:tcPr/>
                </a:tc>
                <a:extLst>
                  <a:ext uri="{0D108BD9-81ED-4DB2-BD59-A6C34878D82A}">
                    <a16:rowId xmlns:a16="http://schemas.microsoft.com/office/drawing/2014/main" val="10000"/>
                  </a:ext>
                </a:extLst>
              </a:tr>
              <a:tr h="370840">
                <a:tc>
                  <a:txBody>
                    <a:bodyPr/>
                    <a:lstStyle/>
                    <a:p>
                      <a:pPr>
                        <a:defRPr sz="1800"/>
                      </a:pPr>
                      <a:r>
                        <a:rPr sz="1600">
                          <a:sym typeface="Helvetica"/>
                        </a:rPr>
                        <a:t>   Expectant</a:t>
                      </a:r>
                    </a:p>
                  </a:txBody>
                  <a:tcPr marL="45720" marR="45720" horzOverflow="overflow"/>
                </a:tc>
                <a:tc rowSpan="4">
                  <a:txBody>
                    <a:bodyPr/>
                    <a:lstStyle/>
                    <a:p>
                      <a:pPr>
                        <a:defRPr sz="1800"/>
                      </a:pPr>
                      <a:r>
                        <a:rPr>
                          <a:sym typeface="Helvetica"/>
                        </a:rPr>
                        <a:t>$1033.29 per case</a:t>
                      </a:r>
                    </a:p>
                  </a:txBody>
                  <a:tcPr marL="45720" marR="45720" anchor="ctr" horzOverflow="overflow">
                    <a:solidFill>
                      <a:srgbClr val="EEF0EF"/>
                    </a:solidFill>
                  </a:tcPr>
                </a:tc>
                <a:extLst>
                  <a:ext uri="{0D108BD9-81ED-4DB2-BD59-A6C34878D82A}">
                    <a16:rowId xmlns:a16="http://schemas.microsoft.com/office/drawing/2014/main" val="10001"/>
                  </a:ext>
                </a:extLst>
              </a:tr>
              <a:tr h="123613">
                <a:tc>
                  <a:txBody>
                    <a:bodyPr/>
                    <a:lstStyle/>
                    <a:p>
                      <a:pPr>
                        <a:defRPr sz="1800"/>
                      </a:pPr>
                      <a:r>
                        <a:rPr sz="1600">
                          <a:sym typeface="Helvetica"/>
                        </a:rPr>
                        <a:t>   Medication</a:t>
                      </a:r>
                    </a:p>
                  </a:txBody>
                  <a:tcPr marL="45720" marR="45720" horzOverflow="overflow"/>
                </a:tc>
                <a:tc vMerge="1">
                  <a:txBody>
                    <a:bodyPr/>
                    <a:lstStyle/>
                    <a:p>
                      <a:endParaRPr lang="en-US"/>
                    </a:p>
                  </a:txBody>
                  <a:tcPr/>
                </a:tc>
                <a:extLst>
                  <a:ext uri="{0D108BD9-81ED-4DB2-BD59-A6C34878D82A}">
                    <a16:rowId xmlns:a16="http://schemas.microsoft.com/office/drawing/2014/main" val="10002"/>
                  </a:ext>
                </a:extLst>
              </a:tr>
              <a:tr h="242147">
                <a:tc>
                  <a:txBody>
                    <a:bodyPr/>
                    <a:lstStyle/>
                    <a:p>
                      <a:pPr>
                        <a:defRPr sz="1800"/>
                      </a:pPr>
                      <a:r>
                        <a:rPr sz="1600">
                          <a:sym typeface="Helvetica"/>
                        </a:rPr>
                        <a:t>   Office evacuation</a:t>
                      </a:r>
                    </a:p>
                  </a:txBody>
                  <a:tcPr marL="45720" marR="45720" horzOverflow="overflow"/>
                </a:tc>
                <a:tc vMerge="1">
                  <a:txBody>
                    <a:bodyPr/>
                    <a:lstStyle/>
                    <a:p>
                      <a:endParaRPr lang="en-US"/>
                    </a:p>
                  </a:txBody>
                  <a:tcPr/>
                </a:tc>
                <a:extLst>
                  <a:ext uri="{0D108BD9-81ED-4DB2-BD59-A6C34878D82A}">
                    <a16:rowId xmlns:a16="http://schemas.microsoft.com/office/drawing/2014/main" val="10003"/>
                  </a:ext>
                </a:extLst>
              </a:tr>
              <a:tr h="250796">
                <a:tc>
                  <a:txBody>
                    <a:bodyPr/>
                    <a:lstStyle/>
                    <a:p>
                      <a:pPr>
                        <a:defRPr sz="1800"/>
                      </a:pPr>
                      <a:r>
                        <a:rPr sz="1600">
                          <a:sym typeface="Helvetica"/>
                        </a:rPr>
                        <a:t>   OR evacuation</a:t>
                      </a:r>
                    </a:p>
                  </a:txBody>
                  <a:tcPr marL="45720" marR="45720" horzOverflow="overflow"/>
                </a:tc>
                <a:tc v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Rectangle 2"/>
          <p:cNvSpPr txBox="1">
            <a:spLocks noGrp="1"/>
          </p:cNvSpPr>
          <p:nvPr>
            <p:ph type="title" idx="4294967295"/>
          </p:nvPr>
        </p:nvSpPr>
        <p:spPr>
          <a:xfrm>
            <a:off x="285134" y="649005"/>
            <a:ext cx="8229601" cy="1143001"/>
          </a:xfrm>
          <a:prstGeom prst="rect">
            <a:avLst/>
          </a:prstGeom>
        </p:spPr>
        <p:txBody>
          <a:bodyPr anchor="t"/>
          <a:lstStyle/>
          <a:p>
            <a:pPr>
              <a:lnSpc>
                <a:spcPct val="95000"/>
              </a:lnSpc>
              <a:defRPr sz="3600"/>
            </a:pPr>
            <a:r>
              <a:t>Advantages</a:t>
            </a:r>
            <a:r>
              <a:rPr>
                <a:solidFill>
                  <a:srgbClr val="997ABE"/>
                </a:solidFill>
              </a:rPr>
              <a:t> </a:t>
            </a:r>
            <a:r>
              <a:t>of Keeping Treatment in the ED Setting</a:t>
            </a:r>
          </a:p>
        </p:txBody>
      </p:sp>
      <p:sp>
        <p:nvSpPr>
          <p:cNvPr id="377" name="Rectangle 3"/>
          <p:cNvSpPr txBox="1">
            <a:spLocks noGrp="1"/>
          </p:cNvSpPr>
          <p:nvPr>
            <p:ph type="body" idx="4294967295"/>
          </p:nvPr>
        </p:nvSpPr>
        <p:spPr>
          <a:xfrm>
            <a:off x="575469" y="1991624"/>
            <a:ext cx="7993062" cy="4248153"/>
          </a:xfrm>
          <a:prstGeom prst="rect">
            <a:avLst/>
          </a:prstGeom>
        </p:spPr>
        <p:txBody>
          <a:bodyPr/>
          <a:lstStyle/>
          <a:p>
            <a:pPr marL="148132" indent="-148132" defTabSz="740662">
              <a:spcBef>
                <a:spcPts val="600"/>
              </a:spcBef>
              <a:tabLst>
                <a:tab pos="647700" algn="l"/>
              </a:tabLst>
              <a:defRPr sz="2100"/>
            </a:pPr>
            <a:r>
              <a:t>Reduction in Length of Stay</a:t>
            </a:r>
          </a:p>
          <a:p>
            <a:pPr marL="370330" lvl="1" indent="-148131" defTabSz="740662">
              <a:tabLst>
                <a:tab pos="647700" algn="l"/>
              </a:tabLst>
              <a:defRPr sz="2100"/>
            </a:pPr>
            <a:r>
              <a:t>Average OR waiting time in UK-based study: 14 hr, with 42% of women not satisfied </a:t>
            </a:r>
          </a:p>
          <a:p>
            <a:pPr marL="370330" lvl="1" indent="-148131" defTabSz="740662">
              <a:tabLst>
                <a:tab pos="647700" algn="l"/>
              </a:tabLst>
              <a:defRPr sz="2100"/>
            </a:pPr>
            <a:r>
              <a:t>Overall hospital stay: 19 hr (OR) to 6 hr (L&amp;D ward or ED) </a:t>
            </a:r>
          </a:p>
          <a:p>
            <a:pPr marL="370330" lvl="1" indent="-148131" defTabSz="740662">
              <a:tabLst>
                <a:tab pos="647700" algn="l"/>
              </a:tabLst>
              <a:defRPr sz="2100"/>
            </a:pPr>
            <a:r>
              <a:t>Time MUA to ED discharge: 99 min (n=9)</a:t>
            </a:r>
          </a:p>
        </p:txBody>
      </p:sp>
      <p:sp>
        <p:nvSpPr>
          <p:cNvPr id="378" name="Text Box 4"/>
          <p:cNvSpPr txBox="1"/>
          <p:nvPr/>
        </p:nvSpPr>
        <p:spPr>
          <a:xfrm>
            <a:off x="399593" y="6309600"/>
            <a:ext cx="6022153" cy="294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r">
              <a:defRPr sz="1400" i="1">
                <a:latin typeface="Calibri"/>
                <a:ea typeface="Calibri"/>
                <a:cs typeface="Calibri"/>
                <a:sym typeface="Calibri"/>
              </a:defRPr>
            </a:lvl1pPr>
          </a:lstStyle>
          <a:p>
            <a:r>
              <a:t>Demetroulis 2001; Lee and Slade 1996; Kinariwala 2013; Blumenthal 1994</a:t>
            </a:r>
          </a:p>
        </p:txBody>
      </p:sp>
      <p:pic>
        <p:nvPicPr>
          <p:cNvPr id="379" name="Picture 4" descr="Picture 4"/>
          <p:cNvPicPr>
            <a:picLocks noChangeAspect="1"/>
          </p:cNvPicPr>
          <p:nvPr/>
        </p:nvPicPr>
        <p:blipFill>
          <a:blip r:embed="rId3">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Rectangle 2"/>
          <p:cNvSpPr txBox="1">
            <a:spLocks noGrp="1"/>
          </p:cNvSpPr>
          <p:nvPr>
            <p:ph type="title" idx="4294967295"/>
          </p:nvPr>
        </p:nvSpPr>
        <p:spPr>
          <a:xfrm>
            <a:off x="285134" y="649005"/>
            <a:ext cx="8229601" cy="1143001"/>
          </a:xfrm>
          <a:prstGeom prst="rect">
            <a:avLst/>
          </a:prstGeom>
        </p:spPr>
        <p:txBody>
          <a:bodyPr anchor="t"/>
          <a:lstStyle/>
          <a:p>
            <a:pPr>
              <a:lnSpc>
                <a:spcPct val="95000"/>
              </a:lnSpc>
              <a:defRPr sz="3600"/>
            </a:pPr>
            <a:r>
              <a:rPr dirty="0"/>
              <a:t>Advantages</a:t>
            </a:r>
            <a:r>
              <a:rPr dirty="0">
                <a:solidFill>
                  <a:srgbClr val="997ABE"/>
                </a:solidFill>
              </a:rPr>
              <a:t> </a:t>
            </a:r>
            <a:r>
              <a:rPr dirty="0"/>
              <a:t>of Keeping Treatment in the ED Setting</a:t>
            </a:r>
          </a:p>
        </p:txBody>
      </p:sp>
      <p:sp>
        <p:nvSpPr>
          <p:cNvPr id="384" name="Rectangle 3"/>
          <p:cNvSpPr txBox="1">
            <a:spLocks noGrp="1"/>
          </p:cNvSpPr>
          <p:nvPr>
            <p:ph type="body" idx="4294967295"/>
          </p:nvPr>
        </p:nvSpPr>
        <p:spPr>
          <a:xfrm>
            <a:off x="575469" y="1991624"/>
            <a:ext cx="7993062" cy="4248153"/>
          </a:xfrm>
          <a:prstGeom prst="rect">
            <a:avLst/>
          </a:prstGeom>
        </p:spPr>
        <p:txBody>
          <a:bodyPr/>
          <a:lstStyle/>
          <a:p>
            <a:pPr marL="148132" indent="-148132" defTabSz="740662">
              <a:spcBef>
                <a:spcPts val="600"/>
              </a:spcBef>
              <a:tabLst>
                <a:tab pos="647700" algn="l"/>
              </a:tabLst>
              <a:defRPr sz="2100"/>
            </a:pPr>
            <a:r>
              <a:t>Financial benefits</a:t>
            </a:r>
          </a:p>
          <a:p>
            <a:pPr marL="370330" lvl="1" indent="-148131" defTabSz="740662">
              <a:spcBef>
                <a:spcPts val="600"/>
              </a:spcBef>
              <a:tabLst>
                <a:tab pos="647700" algn="l"/>
              </a:tabLst>
              <a:defRPr sz="2100"/>
            </a:pPr>
            <a:r>
              <a:t>$125/MUA pack, $65/aspirator, $10/cannula</a:t>
            </a:r>
          </a:p>
          <a:p>
            <a:pPr marL="370330" lvl="1" indent="-148131" defTabSz="740662">
              <a:spcBef>
                <a:spcPts val="600"/>
              </a:spcBef>
              <a:tabLst>
                <a:tab pos="647700" algn="l"/>
              </a:tabLst>
              <a:defRPr sz="2100">
                <a:latin typeface="Symbol"/>
                <a:ea typeface="Symbol"/>
                <a:cs typeface="Symbol"/>
                <a:sym typeface="Symbol"/>
              </a:defRPr>
            </a:pPr>
            <a:r>
              <a:t>¯</a:t>
            </a:r>
            <a:r>
              <a:rPr>
                <a:latin typeface="Calibri"/>
                <a:ea typeface="Calibri"/>
                <a:cs typeface="Calibri"/>
                <a:sym typeface="Calibri"/>
              </a:rPr>
              <a:t> Costs per case: $1,404 in OR vs $827 in L&amp;D vs $200 or less in ER</a:t>
            </a:r>
          </a:p>
          <a:p>
            <a:pPr marL="370330" lvl="1" indent="-148131" defTabSz="740662">
              <a:spcBef>
                <a:spcPts val="600"/>
              </a:spcBef>
              <a:tabLst>
                <a:tab pos="647700" algn="l"/>
              </a:tabLst>
              <a:defRPr sz="2100"/>
            </a:pPr>
            <a:r>
              <a:t>MUA is reimbursable by Medicare</a:t>
            </a:r>
          </a:p>
          <a:p>
            <a:pPr marL="370330" lvl="1" indent="-148131" defTabSz="740662">
              <a:spcBef>
                <a:spcPts val="600"/>
              </a:spcBef>
              <a:tabLst>
                <a:tab pos="647700" algn="l"/>
              </a:tabLst>
              <a:defRPr sz="2100"/>
            </a:pPr>
            <a:endParaRPr/>
          </a:p>
          <a:p>
            <a:pPr marL="148132" indent="-148132" defTabSz="740662">
              <a:spcBef>
                <a:spcPts val="600"/>
              </a:spcBef>
              <a:tabLst>
                <a:tab pos="647700" algn="l"/>
              </a:tabLst>
              <a:defRPr sz="2100"/>
            </a:pPr>
            <a:r>
              <a:t>Avoid OR</a:t>
            </a:r>
          </a:p>
          <a:p>
            <a:pPr marL="370330" lvl="1" indent="-148131" defTabSz="740662">
              <a:tabLst>
                <a:tab pos="647700" algn="l"/>
              </a:tabLst>
              <a:defRPr sz="2100"/>
            </a:pPr>
            <a:r>
              <a:t>Prolonged NPO requirements and discharge criteria</a:t>
            </a:r>
          </a:p>
          <a:p>
            <a:pPr marL="370330" lvl="1" indent="-148131" defTabSz="740662">
              <a:tabLst>
                <a:tab pos="647700" algn="l"/>
              </a:tabLst>
              <a:defRPr sz="2100"/>
            </a:pPr>
            <a:r>
              <a:t>Risks of general anesthesia</a:t>
            </a:r>
          </a:p>
          <a:p>
            <a:pPr marL="370330" lvl="1" indent="-148131" defTabSz="740662">
              <a:tabLst>
                <a:tab pos="647700" algn="l"/>
              </a:tabLst>
              <a:defRPr sz="2100"/>
            </a:pPr>
            <a:r>
              <a:t>OR overhead, staffing, costs and availability</a:t>
            </a:r>
          </a:p>
        </p:txBody>
      </p:sp>
      <p:sp>
        <p:nvSpPr>
          <p:cNvPr id="385" name="Text Box 4"/>
          <p:cNvSpPr txBox="1"/>
          <p:nvPr/>
        </p:nvSpPr>
        <p:spPr>
          <a:xfrm>
            <a:off x="399593" y="6309600"/>
            <a:ext cx="6022153" cy="294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r">
              <a:defRPr sz="1400" i="1">
                <a:latin typeface="Calibri"/>
                <a:ea typeface="Calibri"/>
                <a:cs typeface="Calibri"/>
                <a:sym typeface="Calibri"/>
              </a:defRPr>
            </a:lvl1pPr>
          </a:lstStyle>
          <a:p>
            <a:r>
              <a:t>Demetroulis 2001; Lee and Slade 1996; Kinariwala 2013; Blumenthal 1994</a:t>
            </a:r>
          </a:p>
        </p:txBody>
      </p:sp>
      <p:pic>
        <p:nvPicPr>
          <p:cNvPr id="386" name="Picture 4" descr="Picture 4"/>
          <p:cNvPicPr>
            <a:picLocks noChangeAspect="1"/>
          </p:cNvPicPr>
          <p:nvPr/>
        </p:nvPicPr>
        <p:blipFill>
          <a:blip r:embed="rId3">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Screen Shot 2016-05-11 at 3.26.37 PM.png" descr="Screen Shot 2016-05-11 at 3.26.37 PM.png"/>
          <p:cNvPicPr>
            <a:picLocks noChangeAspect="1"/>
          </p:cNvPicPr>
          <p:nvPr/>
        </p:nvPicPr>
        <p:blipFill>
          <a:blip r:embed="rId3">
            <a:extLst/>
          </a:blip>
          <a:stretch>
            <a:fillRect/>
          </a:stretch>
        </p:blipFill>
        <p:spPr>
          <a:xfrm>
            <a:off x="642491" y="3942612"/>
            <a:ext cx="2058555" cy="1817945"/>
          </a:xfrm>
          <a:prstGeom prst="rect">
            <a:avLst/>
          </a:prstGeom>
          <a:ln w="12700">
            <a:miter lim="400000"/>
          </a:ln>
        </p:spPr>
      </p:pic>
      <p:pic>
        <p:nvPicPr>
          <p:cNvPr id="391" name="Screen Shot 2016-05-11 at 7.51.58 AM.png" descr="Screen Shot 2016-05-11 at 7.51.58 AM.png"/>
          <p:cNvPicPr>
            <a:picLocks noChangeAspect="1"/>
          </p:cNvPicPr>
          <p:nvPr/>
        </p:nvPicPr>
        <p:blipFill>
          <a:blip r:embed="rId4">
            <a:extLst/>
          </a:blip>
          <a:stretch>
            <a:fillRect/>
          </a:stretch>
        </p:blipFill>
        <p:spPr>
          <a:xfrm>
            <a:off x="729936" y="1025586"/>
            <a:ext cx="1851469" cy="1935839"/>
          </a:xfrm>
          <a:prstGeom prst="rect">
            <a:avLst/>
          </a:prstGeom>
          <a:ln w="12700">
            <a:miter lim="400000"/>
          </a:ln>
        </p:spPr>
      </p:pic>
      <p:pic>
        <p:nvPicPr>
          <p:cNvPr id="392" name="Screen Shot 2016-05-11 at 7.53.31 AM.png" descr="Screen Shot 2016-05-11 at 7.53.31 AM.png"/>
          <p:cNvPicPr>
            <a:picLocks noChangeAspect="1"/>
          </p:cNvPicPr>
          <p:nvPr/>
        </p:nvPicPr>
        <p:blipFill>
          <a:blip r:embed="rId5">
            <a:extLst/>
          </a:blip>
          <a:stretch>
            <a:fillRect/>
          </a:stretch>
        </p:blipFill>
        <p:spPr>
          <a:xfrm>
            <a:off x="3100541" y="1025586"/>
            <a:ext cx="2926623" cy="1935839"/>
          </a:xfrm>
          <a:prstGeom prst="rect">
            <a:avLst/>
          </a:prstGeom>
          <a:ln w="12700">
            <a:miter lim="400000"/>
          </a:ln>
        </p:spPr>
      </p:pic>
      <p:pic>
        <p:nvPicPr>
          <p:cNvPr id="393" name="Screen Shot 2016-05-11 at 7.57.56 AM.png" descr="Screen Shot 2016-05-11 at 7.57.56 AM.png"/>
          <p:cNvPicPr>
            <a:picLocks noChangeAspect="1"/>
          </p:cNvPicPr>
          <p:nvPr/>
        </p:nvPicPr>
        <p:blipFill>
          <a:blip r:embed="rId6">
            <a:extLst/>
          </a:blip>
          <a:stretch>
            <a:fillRect/>
          </a:stretch>
        </p:blipFill>
        <p:spPr>
          <a:xfrm>
            <a:off x="3305292" y="3892937"/>
            <a:ext cx="2378893" cy="1844856"/>
          </a:xfrm>
          <a:prstGeom prst="rect">
            <a:avLst/>
          </a:prstGeom>
          <a:ln w="12700">
            <a:miter lim="400000"/>
          </a:ln>
        </p:spPr>
      </p:pic>
      <p:pic>
        <p:nvPicPr>
          <p:cNvPr id="394" name="Screen Shot 2016-05-11 at 3.29.40 PM.png" descr="Screen Shot 2016-05-11 at 3.29.40 PM.png"/>
          <p:cNvPicPr>
            <a:picLocks noChangeAspect="1"/>
          </p:cNvPicPr>
          <p:nvPr/>
        </p:nvPicPr>
        <p:blipFill>
          <a:blip r:embed="rId7">
            <a:extLst/>
          </a:blip>
          <a:stretch>
            <a:fillRect/>
          </a:stretch>
        </p:blipFill>
        <p:spPr>
          <a:xfrm>
            <a:off x="6553393" y="1025584"/>
            <a:ext cx="1928754" cy="1994694"/>
          </a:xfrm>
          <a:prstGeom prst="rect">
            <a:avLst/>
          </a:prstGeom>
          <a:ln w="12700">
            <a:miter lim="400000"/>
          </a:ln>
        </p:spPr>
      </p:pic>
      <p:pic>
        <p:nvPicPr>
          <p:cNvPr id="395" name="Screen Shot 2016-05-11 at 3.28.32 PM.png" descr="Screen Shot 2016-05-11 at 3.28.32 PM.png"/>
          <p:cNvPicPr>
            <a:picLocks noChangeAspect="1"/>
          </p:cNvPicPr>
          <p:nvPr/>
        </p:nvPicPr>
        <p:blipFill>
          <a:blip r:embed="rId8">
            <a:extLst/>
          </a:blip>
          <a:stretch>
            <a:fillRect/>
          </a:stretch>
        </p:blipFill>
        <p:spPr>
          <a:xfrm>
            <a:off x="6643899" y="3938973"/>
            <a:ext cx="1838249" cy="1980172"/>
          </a:xfrm>
          <a:prstGeom prst="rect">
            <a:avLst/>
          </a:prstGeom>
          <a:ln w="12700">
            <a:miter lim="400000"/>
          </a:ln>
        </p:spPr>
      </p:pic>
      <p:sp>
        <p:nvSpPr>
          <p:cNvPr id="396" name="Shape 202"/>
          <p:cNvSpPr/>
          <p:nvPr/>
        </p:nvSpPr>
        <p:spPr>
          <a:xfrm rot="16180313" flipH="1">
            <a:off x="4156731" y="3160584"/>
            <a:ext cx="829167" cy="533194"/>
          </a:xfrm>
          <a:prstGeom prst="rightArrow">
            <a:avLst>
              <a:gd name="adj1" fmla="val 30548"/>
              <a:gd name="adj2" fmla="val 53562"/>
            </a:avLst>
          </a:prstGeom>
          <a:solidFill>
            <a:srgbClr val="000000"/>
          </a:solidFill>
          <a:ln w="25400">
            <a:solidFill>
              <a:srgbClr val="85888D"/>
            </a:solidFill>
            <a:miter lim="400000"/>
          </a:ln>
        </p:spPr>
        <p:txBody>
          <a:bodyPr lIns="45718" tIns="45718" rIns="45718" bIns="45718" anchor="ctr"/>
          <a:lstStyle/>
          <a:p>
            <a:pPr>
              <a:defRPr sz="1600">
                <a:latin typeface="Garamond"/>
                <a:ea typeface="Garamond"/>
                <a:cs typeface="Garamond"/>
                <a:sym typeface="Garamond"/>
              </a:defRPr>
            </a:pPr>
            <a:endParaRPr/>
          </a:p>
        </p:txBody>
      </p:sp>
      <p:sp>
        <p:nvSpPr>
          <p:cNvPr id="397" name="Shape 203"/>
          <p:cNvSpPr/>
          <p:nvPr/>
        </p:nvSpPr>
        <p:spPr>
          <a:xfrm rot="16180313" flipH="1">
            <a:off x="7029839" y="3213030"/>
            <a:ext cx="829166" cy="533194"/>
          </a:xfrm>
          <a:prstGeom prst="rightArrow">
            <a:avLst>
              <a:gd name="adj1" fmla="val 30548"/>
              <a:gd name="adj2" fmla="val 53562"/>
            </a:avLst>
          </a:prstGeom>
          <a:solidFill>
            <a:srgbClr val="000000"/>
          </a:solidFill>
          <a:ln w="25400">
            <a:solidFill>
              <a:srgbClr val="85888D"/>
            </a:solidFill>
            <a:miter lim="400000"/>
          </a:ln>
        </p:spPr>
        <p:txBody>
          <a:bodyPr lIns="45718" tIns="45718" rIns="45718" bIns="45718" anchor="ctr"/>
          <a:lstStyle/>
          <a:p>
            <a:pPr>
              <a:defRPr sz="1600">
                <a:latin typeface="Garamond"/>
                <a:ea typeface="Garamond"/>
                <a:cs typeface="Garamond"/>
                <a:sym typeface="Garamond"/>
              </a:defRPr>
            </a:pPr>
            <a:endParaRPr/>
          </a:p>
        </p:txBody>
      </p:sp>
      <p:sp>
        <p:nvSpPr>
          <p:cNvPr id="398" name="Shape 204"/>
          <p:cNvSpPr/>
          <p:nvPr/>
        </p:nvSpPr>
        <p:spPr>
          <a:xfrm rot="16180313" flipH="1">
            <a:off x="1196678" y="3160584"/>
            <a:ext cx="829166" cy="533194"/>
          </a:xfrm>
          <a:prstGeom prst="rightArrow">
            <a:avLst>
              <a:gd name="adj1" fmla="val 30548"/>
              <a:gd name="adj2" fmla="val 53562"/>
            </a:avLst>
          </a:prstGeom>
          <a:solidFill>
            <a:srgbClr val="000000"/>
          </a:solidFill>
          <a:ln w="25400">
            <a:solidFill>
              <a:srgbClr val="85888D"/>
            </a:solidFill>
            <a:miter lim="400000"/>
          </a:ln>
        </p:spPr>
        <p:txBody>
          <a:bodyPr lIns="45718" tIns="45718" rIns="45718" bIns="45718" anchor="ctr"/>
          <a:lstStyle/>
          <a:p>
            <a:pPr>
              <a:defRPr sz="1600">
                <a:latin typeface="Garamond"/>
                <a:ea typeface="Garamond"/>
                <a:cs typeface="Garamond"/>
                <a:sym typeface="Garamond"/>
              </a:defRPr>
            </a:pPr>
            <a:endParaRPr/>
          </a:p>
        </p:txBody>
      </p:sp>
      <p:sp>
        <p:nvSpPr>
          <p:cNvPr id="399" name="10%"/>
          <p:cNvSpPr txBox="1"/>
          <p:nvPr/>
        </p:nvSpPr>
        <p:spPr>
          <a:xfrm>
            <a:off x="1175535" y="5957253"/>
            <a:ext cx="871445" cy="541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defRPr sz="3200">
                <a:latin typeface="Calibri"/>
                <a:ea typeface="Calibri"/>
                <a:cs typeface="Calibri"/>
                <a:sym typeface="Calibri"/>
              </a:defRPr>
            </a:lvl1pPr>
          </a:lstStyle>
          <a:p>
            <a:r>
              <a:t>10%</a:t>
            </a:r>
          </a:p>
        </p:txBody>
      </p:sp>
      <p:sp>
        <p:nvSpPr>
          <p:cNvPr id="400" name="2%"/>
          <p:cNvSpPr txBox="1"/>
          <p:nvPr/>
        </p:nvSpPr>
        <p:spPr>
          <a:xfrm>
            <a:off x="4237113" y="5994205"/>
            <a:ext cx="1206335" cy="541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defRPr sz="3200">
                <a:latin typeface="Calibri"/>
                <a:ea typeface="Calibri"/>
                <a:cs typeface="Calibri"/>
                <a:sym typeface="Calibri"/>
              </a:defRPr>
            </a:lvl1pPr>
          </a:lstStyle>
          <a:p>
            <a:r>
              <a:t>2%</a:t>
            </a:r>
          </a:p>
        </p:txBody>
      </p:sp>
      <p:sp>
        <p:nvSpPr>
          <p:cNvPr id="401" name="7%"/>
          <p:cNvSpPr txBox="1"/>
          <p:nvPr/>
        </p:nvSpPr>
        <p:spPr>
          <a:xfrm>
            <a:off x="7255433" y="5994205"/>
            <a:ext cx="615180" cy="541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defRPr sz="3200">
                <a:latin typeface="Calibri"/>
                <a:ea typeface="Calibri"/>
                <a:cs typeface="Calibri"/>
                <a:sym typeface="Calibri"/>
              </a:defRPr>
            </a:lvl1pPr>
          </a:lstStyle>
          <a:p>
            <a:r>
              <a:t>7%</a:t>
            </a:r>
          </a:p>
        </p:txBody>
      </p:sp>
      <p:sp>
        <p:nvSpPr>
          <p:cNvPr id="402" name="MUA complications: 0-0.11%"/>
          <p:cNvSpPr txBox="1"/>
          <p:nvPr/>
        </p:nvSpPr>
        <p:spPr>
          <a:xfrm>
            <a:off x="1077035" y="353482"/>
            <a:ext cx="6846618" cy="554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lvl1pPr algn="ctr">
              <a:defRPr sz="3300">
                <a:latin typeface="Calibri"/>
                <a:ea typeface="Calibri"/>
                <a:cs typeface="Calibri"/>
                <a:sym typeface="Calibri"/>
              </a:defRPr>
            </a:lvl1pPr>
          </a:lstStyle>
          <a:p>
            <a:r>
              <a:t>MUA complications: 0-0.11%</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6" name="Rectangle 2"/>
          <p:cNvSpPr txBox="1">
            <a:spLocks noGrp="1"/>
          </p:cNvSpPr>
          <p:nvPr>
            <p:ph type="title" idx="4294967295"/>
          </p:nvPr>
        </p:nvSpPr>
        <p:spPr>
          <a:xfrm>
            <a:off x="314632" y="619433"/>
            <a:ext cx="8229601" cy="1022554"/>
          </a:xfrm>
          <a:prstGeom prst="rect">
            <a:avLst/>
          </a:prstGeom>
        </p:spPr>
        <p:txBody>
          <a:bodyPr anchor="t">
            <a:noAutofit/>
          </a:bodyPr>
          <a:lstStyle>
            <a:lvl1pPr defTabSz="822959">
              <a:defRPr sz="3239" spc="-89"/>
            </a:lvl1pPr>
          </a:lstStyle>
          <a:p>
            <a:r>
              <a:rPr sz="3600" dirty="0"/>
              <a:t>Use Outpatient/ED Management Cautiously in Women with…</a:t>
            </a:r>
          </a:p>
        </p:txBody>
      </p:sp>
      <p:sp>
        <p:nvSpPr>
          <p:cNvPr id="407" name="Rectangle 3"/>
          <p:cNvSpPr txBox="1">
            <a:spLocks noGrp="1"/>
          </p:cNvSpPr>
          <p:nvPr>
            <p:ph type="body" idx="4294967295"/>
          </p:nvPr>
        </p:nvSpPr>
        <p:spPr>
          <a:xfrm>
            <a:off x="619431" y="1984580"/>
            <a:ext cx="5697542" cy="4501179"/>
          </a:xfrm>
          <a:prstGeom prst="rect">
            <a:avLst/>
          </a:prstGeom>
        </p:spPr>
        <p:txBody>
          <a:bodyPr/>
          <a:lstStyle/>
          <a:p>
            <a:pPr marL="181051" indent="-181051" defTabSz="905255">
              <a:defRPr sz="2300"/>
            </a:pPr>
            <a:r>
              <a:t>Uterine anomalies</a:t>
            </a:r>
          </a:p>
          <a:p>
            <a:pPr marL="181051" indent="-181051" defTabSz="905255">
              <a:defRPr sz="2300"/>
            </a:pPr>
            <a:r>
              <a:t>Coagulation problems</a:t>
            </a:r>
          </a:p>
          <a:p>
            <a:pPr marL="181051" indent="-181051" defTabSz="905255">
              <a:defRPr sz="2300"/>
            </a:pPr>
            <a:r>
              <a:t>Active pelvic infection </a:t>
            </a:r>
          </a:p>
          <a:p>
            <a:pPr marL="181051" indent="-181051" defTabSz="905255">
              <a:defRPr sz="2300"/>
            </a:pPr>
            <a:r>
              <a:t>Extreme anxiety</a:t>
            </a:r>
          </a:p>
          <a:p>
            <a:pPr marL="181051" indent="-181051" defTabSz="905255">
              <a:defRPr sz="2300"/>
            </a:pPr>
            <a:r>
              <a:t>Any condition causing patient </a:t>
            </a:r>
            <a:br/>
            <a:r>
              <a:t>to be medically unstable</a:t>
            </a:r>
          </a:p>
          <a:p>
            <a:pPr marL="181051" indent="-181051" defTabSz="905255">
              <a:defRPr sz="2300"/>
            </a:pPr>
            <a:endParaRPr/>
          </a:p>
          <a:p>
            <a:pPr marL="181051" indent="-181051" defTabSz="905255">
              <a:defRPr sz="2300"/>
            </a:pPr>
            <a:endParaRPr/>
          </a:p>
          <a:p>
            <a:pPr marL="0" indent="0" defTabSz="905255">
              <a:buSzTx/>
              <a:buNone/>
              <a:defRPr sz="2300"/>
            </a:pPr>
            <a:r>
              <a:t>*In an urgent/emergent setting, use the MUA in the office/ED as soon as possible.</a:t>
            </a:r>
          </a:p>
        </p:txBody>
      </p:sp>
      <p:pic>
        <p:nvPicPr>
          <p:cNvPr id="408" name="Picture 4" descr="Picture 4"/>
          <p:cNvPicPr>
            <a:picLocks noChangeAspect="1"/>
          </p:cNvPicPr>
          <p:nvPr/>
        </p:nvPicPr>
        <p:blipFill>
          <a:blip r:embed="rId3">
            <a:extLst/>
          </a:blip>
          <a:stretch>
            <a:fillRect/>
          </a:stretch>
        </p:blipFill>
        <p:spPr>
          <a:xfrm>
            <a:off x="6062662" y="1984580"/>
            <a:ext cx="2671765" cy="1987551"/>
          </a:xfrm>
          <a:prstGeom prst="rect">
            <a:avLst/>
          </a:prstGeom>
          <a:ln w="12700">
            <a:miter lim="400000"/>
          </a:ln>
        </p:spPr>
      </p:pic>
      <p:pic>
        <p:nvPicPr>
          <p:cNvPr id="409" name="Picture 4" descr="Picture 4"/>
          <p:cNvPicPr>
            <a:picLocks noChangeAspect="1"/>
          </p:cNvPicPr>
          <p:nvPr/>
        </p:nvPicPr>
        <p:blipFill>
          <a:blip r:embed="rId4">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Rectangle 2"/>
          <p:cNvSpPr txBox="1">
            <a:spLocks noGrp="1"/>
          </p:cNvSpPr>
          <p:nvPr>
            <p:ph type="title" idx="4294967295"/>
          </p:nvPr>
        </p:nvSpPr>
        <p:spPr>
          <a:xfrm>
            <a:off x="292100" y="773367"/>
            <a:ext cx="8851900" cy="790578"/>
          </a:xfrm>
          <a:prstGeom prst="rect">
            <a:avLst/>
          </a:prstGeom>
        </p:spPr>
        <p:txBody>
          <a:bodyPr anchor="t"/>
          <a:lstStyle>
            <a:lvl1pPr>
              <a:lnSpc>
                <a:spcPct val="85000"/>
              </a:lnSpc>
              <a:defRPr sz="3600"/>
            </a:lvl1pPr>
          </a:lstStyle>
          <a:p>
            <a:r>
              <a:t>What is a Manual Uterine Aspirator?</a:t>
            </a:r>
          </a:p>
        </p:txBody>
      </p:sp>
      <p:sp>
        <p:nvSpPr>
          <p:cNvPr id="414" name="Text Box 4"/>
          <p:cNvSpPr txBox="1"/>
          <p:nvPr/>
        </p:nvSpPr>
        <p:spPr>
          <a:xfrm>
            <a:off x="415925" y="5861048"/>
            <a:ext cx="6914265"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i="1">
                <a:latin typeface="Calibri"/>
                <a:ea typeface="Calibri"/>
                <a:cs typeface="Calibri"/>
                <a:sym typeface="Calibri"/>
              </a:defRPr>
            </a:lvl1pPr>
          </a:lstStyle>
          <a:p>
            <a:r>
              <a:t>Creinin MD, et al. Obstet Gynecol Surv. 2001.; Goldberg AB, et al. Obstet Gynecol. 2004. Hemlin J, et al. Acta Obstet Gynecol Scand. 2001.</a:t>
            </a:r>
          </a:p>
        </p:txBody>
      </p:sp>
      <p:grpSp>
        <p:nvGrpSpPr>
          <p:cNvPr id="417" name="Group 5"/>
          <p:cNvGrpSpPr/>
          <p:nvPr/>
        </p:nvGrpSpPr>
        <p:grpSpPr>
          <a:xfrm>
            <a:off x="655637" y="1866898"/>
            <a:ext cx="2852739" cy="3190878"/>
            <a:chOff x="0" y="0"/>
            <a:chExt cx="2852737" cy="3190876"/>
          </a:xfrm>
        </p:grpSpPr>
        <p:pic>
          <p:nvPicPr>
            <p:cNvPr id="415" name="Picture 6" descr="Picture 6"/>
            <p:cNvPicPr>
              <a:picLocks noChangeAspect="1"/>
            </p:cNvPicPr>
            <p:nvPr/>
          </p:nvPicPr>
          <p:blipFill>
            <a:blip r:embed="rId3">
              <a:extLst/>
            </a:blip>
            <a:stretch>
              <a:fillRect/>
            </a:stretch>
          </p:blipFill>
          <p:spPr>
            <a:xfrm rot="16200000">
              <a:off x="-169071" y="169069"/>
              <a:ext cx="3190878" cy="2852738"/>
            </a:xfrm>
            <a:prstGeom prst="rect">
              <a:avLst/>
            </a:prstGeom>
            <a:ln w="12700" cap="flat">
              <a:noFill/>
              <a:miter lim="400000"/>
            </a:ln>
            <a:effectLst/>
          </p:spPr>
        </p:pic>
        <p:pic>
          <p:nvPicPr>
            <p:cNvPr id="416" name="Picture 7" descr="Picture 7"/>
            <p:cNvPicPr>
              <a:picLocks noChangeAspect="1"/>
            </p:cNvPicPr>
            <p:nvPr/>
          </p:nvPicPr>
          <p:blipFill>
            <a:blip r:embed="rId4">
              <a:extLst/>
            </a:blip>
            <a:stretch>
              <a:fillRect/>
            </a:stretch>
          </p:blipFill>
          <p:spPr>
            <a:xfrm rot="16200000">
              <a:off x="-116455" y="322222"/>
              <a:ext cx="3007393" cy="2632203"/>
            </a:xfrm>
            <a:prstGeom prst="rect">
              <a:avLst/>
            </a:prstGeom>
            <a:ln w="12700" cap="flat">
              <a:noFill/>
              <a:miter lim="400000"/>
            </a:ln>
            <a:effectLst/>
          </p:spPr>
        </p:pic>
      </p:grpSp>
      <p:sp>
        <p:nvSpPr>
          <p:cNvPr id="418" name="Rectangle 8"/>
          <p:cNvSpPr txBox="1"/>
          <p:nvPr/>
        </p:nvSpPr>
        <p:spPr>
          <a:xfrm>
            <a:off x="3644900" y="1874838"/>
            <a:ext cx="5251450" cy="2923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182879" indent="-182879">
              <a:spcBef>
                <a:spcPts val="500"/>
              </a:spcBef>
              <a:buClr>
                <a:schemeClr val="accent1"/>
              </a:buClr>
              <a:buSzPct val="85000"/>
              <a:buFont typeface="Arial"/>
              <a:buChar char="•"/>
              <a:defRPr sz="2400"/>
            </a:pPr>
            <a:r>
              <a:t>Locking valve</a:t>
            </a:r>
            <a:endParaRPr>
              <a:latin typeface="Garamond"/>
              <a:ea typeface="Garamond"/>
              <a:cs typeface="Garamond"/>
              <a:sym typeface="Garamond"/>
            </a:endParaRPr>
          </a:p>
          <a:p>
            <a:pPr marL="182879" indent="-182879">
              <a:spcBef>
                <a:spcPts val="500"/>
              </a:spcBef>
              <a:buClr>
                <a:schemeClr val="accent1"/>
              </a:buClr>
              <a:buSzPct val="85000"/>
              <a:buFont typeface="Arial"/>
              <a:buChar char="•"/>
              <a:defRPr sz="2400"/>
            </a:pPr>
            <a:r>
              <a:t>Portable and reusable</a:t>
            </a:r>
            <a:endParaRPr>
              <a:latin typeface="Garamond"/>
              <a:ea typeface="Garamond"/>
              <a:cs typeface="Garamond"/>
              <a:sym typeface="Garamond"/>
            </a:endParaRPr>
          </a:p>
          <a:p>
            <a:pPr marL="182879" indent="-182879">
              <a:spcBef>
                <a:spcPts val="500"/>
              </a:spcBef>
              <a:buClr>
                <a:schemeClr val="accent1"/>
              </a:buClr>
              <a:buSzPct val="85000"/>
              <a:buFont typeface="Arial"/>
              <a:buChar char="•"/>
              <a:defRPr sz="2400"/>
            </a:pPr>
            <a:r>
              <a:t>Equivalent to electric pump</a:t>
            </a:r>
            <a:endParaRPr>
              <a:latin typeface="Garamond"/>
              <a:ea typeface="Garamond"/>
              <a:cs typeface="Garamond"/>
              <a:sym typeface="Garamond"/>
            </a:endParaRPr>
          </a:p>
          <a:p>
            <a:pPr marL="182879" indent="-182879">
              <a:spcBef>
                <a:spcPts val="500"/>
              </a:spcBef>
              <a:buClr>
                <a:schemeClr val="accent1"/>
              </a:buClr>
              <a:buSzPct val="85000"/>
              <a:buFont typeface="Arial"/>
              <a:buChar char="•"/>
              <a:defRPr sz="2400"/>
            </a:pPr>
            <a:r>
              <a:t>Efficacy same as electric vacuum (98%–99%)</a:t>
            </a:r>
            <a:endParaRPr>
              <a:latin typeface="Garamond"/>
              <a:ea typeface="Garamond"/>
              <a:cs typeface="Garamond"/>
              <a:sym typeface="Garamond"/>
            </a:endParaRPr>
          </a:p>
          <a:p>
            <a:pPr marL="182879" indent="-182879">
              <a:spcBef>
                <a:spcPts val="500"/>
              </a:spcBef>
              <a:buClr>
                <a:schemeClr val="accent1"/>
              </a:buClr>
              <a:buSzPct val="85000"/>
              <a:buFont typeface="Arial"/>
              <a:buChar char="•"/>
              <a:defRPr sz="2400"/>
            </a:pPr>
            <a:r>
              <a:t>Semi-flexible plastic </a:t>
            </a:r>
            <a:br/>
            <a:r>
              <a:t>cannula</a:t>
            </a:r>
          </a:p>
        </p:txBody>
      </p:sp>
      <p:pic>
        <p:nvPicPr>
          <p:cNvPr id="419" name="Picture 7" descr="Picture 7"/>
          <p:cNvPicPr>
            <a:picLocks noChangeAspect="1"/>
          </p:cNvPicPr>
          <p:nvPr/>
        </p:nvPicPr>
        <p:blipFill>
          <a:blip r:embed="rId5">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2"/>
          <p:cNvSpPr txBox="1">
            <a:spLocks noGrp="1"/>
          </p:cNvSpPr>
          <p:nvPr>
            <p:ph type="title"/>
          </p:nvPr>
        </p:nvSpPr>
        <p:spPr>
          <a:xfrm>
            <a:off x="457200" y="533400"/>
            <a:ext cx="8229600" cy="793956"/>
          </a:xfrm>
          <a:prstGeom prst="rect">
            <a:avLst/>
          </a:prstGeom>
        </p:spPr>
        <p:txBody>
          <a:bodyPr anchor="t">
            <a:noAutofit/>
          </a:bodyPr>
          <a:lstStyle/>
          <a:p>
            <a:pPr defTabSz="169072">
              <a:defRPr sz="1548" spc="-43"/>
            </a:pPr>
            <a:r>
              <a:rPr sz="3600" dirty="0"/>
              <a:t>Background</a:t>
            </a:r>
            <a:br>
              <a:rPr dirty="0"/>
            </a:br>
            <a:br>
              <a:rPr dirty="0"/>
            </a:br>
            <a:endParaRPr dirty="0"/>
          </a:p>
        </p:txBody>
      </p:sp>
      <p:sp>
        <p:nvSpPr>
          <p:cNvPr id="150" name="Rectangle 3"/>
          <p:cNvSpPr txBox="1">
            <a:spLocks noGrp="1"/>
          </p:cNvSpPr>
          <p:nvPr>
            <p:ph type="body" idx="1"/>
          </p:nvPr>
        </p:nvSpPr>
        <p:spPr>
          <a:xfrm>
            <a:off x="676274" y="1752599"/>
            <a:ext cx="7932740" cy="3861620"/>
          </a:xfrm>
          <a:prstGeom prst="rect">
            <a:avLst/>
          </a:prstGeom>
        </p:spPr>
        <p:txBody>
          <a:bodyPr/>
          <a:lstStyle/>
          <a:p>
            <a:pPr>
              <a:spcBef>
                <a:spcPts val="1800"/>
              </a:spcBef>
              <a:defRPr sz="2600"/>
            </a:pPr>
            <a:r>
              <a:t>Early Pregnancy Loss (EPL) is the most common complication of early pregnancy</a:t>
            </a:r>
          </a:p>
          <a:p>
            <a:pPr marL="457200" lvl="1" indent="-182879">
              <a:spcBef>
                <a:spcPts val="1400"/>
              </a:spcBef>
              <a:defRPr sz="2000"/>
            </a:pPr>
            <a:r>
              <a:t>10-20% clinically recognized pregnancies</a:t>
            </a:r>
          </a:p>
          <a:p>
            <a:pPr marL="457200" lvl="1" indent="-182879">
              <a:spcBef>
                <a:spcPts val="1500"/>
              </a:spcBef>
              <a:defRPr sz="2100"/>
            </a:pPr>
            <a:r>
              <a:t>~ 1,000,000 EPLs each year in the US</a:t>
            </a:r>
            <a:endParaRPr sz="2000"/>
          </a:p>
          <a:p>
            <a:pPr>
              <a:spcBef>
                <a:spcPts val="1800"/>
              </a:spcBef>
              <a:defRPr sz="2600"/>
            </a:pPr>
            <a:r>
              <a:t>80% of EPLs occur in 1st trimester</a:t>
            </a:r>
          </a:p>
          <a:p>
            <a:pPr marL="457200" lvl="1" indent="-182879">
              <a:spcBef>
                <a:spcPts val="1700"/>
              </a:spcBef>
            </a:pPr>
            <a:r>
              <a:t>Many women with EPL first contact medical care through the emergency room</a:t>
            </a:r>
          </a:p>
        </p:txBody>
      </p:sp>
      <p:pic>
        <p:nvPicPr>
          <p:cNvPr id="151" name="Picture 3" descr="Picture 3"/>
          <p:cNvPicPr>
            <a:picLocks noChangeAspect="1"/>
          </p:cNvPicPr>
          <p:nvPr/>
        </p:nvPicPr>
        <p:blipFill>
          <a:blip r:embed="rId3">
            <a:extLst/>
          </a:blip>
          <a:stretch>
            <a:fillRect/>
          </a:stretch>
        </p:blipFill>
        <p:spPr>
          <a:xfrm>
            <a:off x="7570992" y="5614218"/>
            <a:ext cx="1163435" cy="891205"/>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Rectangle 3"/>
          <p:cNvSpPr txBox="1">
            <a:spLocks noGrp="1"/>
          </p:cNvSpPr>
          <p:nvPr>
            <p:ph type="title" idx="4294967295"/>
          </p:nvPr>
        </p:nvSpPr>
        <p:spPr>
          <a:xfrm>
            <a:off x="265471" y="402456"/>
            <a:ext cx="8229601" cy="1143001"/>
          </a:xfrm>
          <a:prstGeom prst="rect">
            <a:avLst/>
          </a:prstGeom>
        </p:spPr>
        <p:txBody>
          <a:bodyPr/>
          <a:lstStyle>
            <a:lvl1pPr>
              <a:defRPr sz="3600"/>
            </a:lvl1pPr>
          </a:lstStyle>
          <a:p>
            <a:r>
              <a:t>MUA Instruments</a:t>
            </a:r>
          </a:p>
        </p:txBody>
      </p:sp>
      <p:grpSp>
        <p:nvGrpSpPr>
          <p:cNvPr id="426" name="Group 5"/>
          <p:cNvGrpSpPr/>
          <p:nvPr/>
        </p:nvGrpSpPr>
        <p:grpSpPr>
          <a:xfrm>
            <a:off x="1350413" y="1580338"/>
            <a:ext cx="6387575" cy="4525493"/>
            <a:chOff x="0" y="0"/>
            <a:chExt cx="6387574" cy="4525491"/>
          </a:xfrm>
        </p:grpSpPr>
        <p:pic>
          <p:nvPicPr>
            <p:cNvPr id="424" name="Picture 2" descr="Picture 2"/>
            <p:cNvPicPr>
              <a:picLocks noChangeAspect="1"/>
            </p:cNvPicPr>
            <p:nvPr/>
          </p:nvPicPr>
          <p:blipFill>
            <a:blip r:embed="rId3">
              <a:extLst/>
            </a:blip>
            <a:stretch>
              <a:fillRect/>
            </a:stretch>
          </p:blipFill>
          <p:spPr>
            <a:xfrm>
              <a:off x="0" y="-1"/>
              <a:ext cx="6387575" cy="4525493"/>
            </a:xfrm>
            <a:prstGeom prst="rect">
              <a:avLst/>
            </a:prstGeom>
            <a:ln w="12700" cap="flat">
              <a:noFill/>
              <a:miter lim="400000"/>
            </a:ln>
            <a:effectLst/>
          </p:spPr>
        </p:pic>
        <p:pic>
          <p:nvPicPr>
            <p:cNvPr id="425" name="Picture 4" descr="Picture 4"/>
            <p:cNvPicPr>
              <a:picLocks noChangeAspect="1"/>
            </p:cNvPicPr>
            <p:nvPr/>
          </p:nvPicPr>
          <p:blipFill>
            <a:blip r:embed="rId4">
              <a:extLst/>
            </a:blip>
            <a:srcRect l="1128" t="2322" r="40" b="1225"/>
            <a:stretch>
              <a:fillRect/>
            </a:stretch>
          </p:blipFill>
          <p:spPr>
            <a:xfrm>
              <a:off x="136330" y="143637"/>
              <a:ext cx="5963622" cy="4098039"/>
            </a:xfrm>
            <a:prstGeom prst="rect">
              <a:avLst/>
            </a:prstGeom>
            <a:ln w="12700" cap="flat">
              <a:noFill/>
              <a:miter lim="400000"/>
            </a:ln>
            <a:effectLst/>
          </p:spPr>
        </p:pic>
      </p:gr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Rectangle 5"/>
          <p:cNvSpPr txBox="1">
            <a:spLocks noGrp="1"/>
          </p:cNvSpPr>
          <p:nvPr>
            <p:ph type="body" idx="4294967295"/>
          </p:nvPr>
        </p:nvSpPr>
        <p:spPr>
          <a:xfrm>
            <a:off x="275302" y="1675477"/>
            <a:ext cx="6281742" cy="4040190"/>
          </a:xfrm>
          <a:prstGeom prst="rect">
            <a:avLst/>
          </a:prstGeom>
        </p:spPr>
        <p:txBody>
          <a:bodyPr/>
          <a:lstStyle/>
          <a:p>
            <a:pPr marL="457200" lvl="1" indent="-182879"/>
            <a:r>
              <a:t>Very rare </a:t>
            </a:r>
            <a:endParaRPr sz="2000"/>
          </a:p>
          <a:p>
            <a:pPr marL="457200" lvl="1" indent="-182879"/>
            <a:r>
              <a:t>Same as EUA</a:t>
            </a:r>
            <a:endParaRPr sz="2000"/>
          </a:p>
          <a:p>
            <a:pPr marL="457200" lvl="1" indent="-182879"/>
            <a:r>
              <a:t>May include:</a:t>
            </a:r>
            <a:endParaRPr sz="2000"/>
          </a:p>
          <a:p>
            <a:pPr marL="731519" lvl="2" indent="-182880">
              <a:defRPr sz="2200"/>
            </a:pPr>
            <a:r>
              <a:t>Incomplete evacuation</a:t>
            </a:r>
            <a:endParaRPr sz="1800"/>
          </a:p>
          <a:p>
            <a:pPr marL="731519" lvl="2" indent="-182880">
              <a:defRPr sz="2200"/>
            </a:pPr>
            <a:r>
              <a:t>Uterine or cervical injury</a:t>
            </a:r>
            <a:endParaRPr sz="1800"/>
          </a:p>
          <a:p>
            <a:pPr marL="731519" lvl="2" indent="-182880">
              <a:defRPr sz="2200"/>
            </a:pPr>
            <a:r>
              <a:t>Infection</a:t>
            </a:r>
            <a:endParaRPr sz="1800"/>
          </a:p>
          <a:p>
            <a:pPr marL="731519" lvl="2" indent="-182880">
              <a:defRPr sz="2200"/>
            </a:pPr>
            <a:r>
              <a:t>Hemorrhage</a:t>
            </a:r>
            <a:endParaRPr sz="1800"/>
          </a:p>
          <a:p>
            <a:pPr marL="731519" lvl="2" indent="-182880">
              <a:defRPr sz="2200"/>
            </a:pPr>
            <a:r>
              <a:t>Vagal reaction</a:t>
            </a:r>
          </a:p>
        </p:txBody>
      </p:sp>
      <p:sp>
        <p:nvSpPr>
          <p:cNvPr id="431" name="Rectangle 4"/>
          <p:cNvSpPr txBox="1">
            <a:spLocks noGrp="1"/>
          </p:cNvSpPr>
          <p:nvPr>
            <p:ph type="title" idx="4294967295"/>
          </p:nvPr>
        </p:nvSpPr>
        <p:spPr>
          <a:xfrm>
            <a:off x="216309" y="573087"/>
            <a:ext cx="8229601" cy="895351"/>
          </a:xfrm>
          <a:prstGeom prst="rect">
            <a:avLst/>
          </a:prstGeom>
        </p:spPr>
        <p:txBody>
          <a:bodyPr anchor="t"/>
          <a:lstStyle>
            <a:lvl1pPr>
              <a:defRPr sz="3600"/>
            </a:lvl1pPr>
          </a:lstStyle>
          <a:p>
            <a:r>
              <a:t>Complications with MUA</a:t>
            </a:r>
          </a:p>
        </p:txBody>
      </p:sp>
      <p:sp>
        <p:nvSpPr>
          <p:cNvPr id="432" name="Text Box 7"/>
          <p:cNvSpPr txBox="1"/>
          <p:nvPr/>
        </p:nvSpPr>
        <p:spPr>
          <a:xfrm>
            <a:off x="645495" y="5886267"/>
            <a:ext cx="1902627" cy="294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r">
              <a:defRPr sz="1400" i="1">
                <a:latin typeface="Calibri"/>
                <a:ea typeface="Calibri"/>
                <a:cs typeface="Calibri"/>
                <a:sym typeface="Calibri"/>
              </a:defRPr>
            </a:lvl1pPr>
          </a:lstStyle>
          <a:p>
            <a:r>
              <a:t>MVA Label. Ipas. 2004.</a:t>
            </a:r>
          </a:p>
        </p:txBody>
      </p:sp>
      <p:pic>
        <p:nvPicPr>
          <p:cNvPr id="433" name="Picture 5" descr="Picture 5"/>
          <p:cNvPicPr>
            <a:picLocks noChangeAspect="1"/>
          </p:cNvPicPr>
          <p:nvPr/>
        </p:nvPicPr>
        <p:blipFill>
          <a:blip r:embed="rId3">
            <a:extLst/>
          </a:blip>
          <a:stretch>
            <a:fillRect/>
          </a:stretch>
        </p:blipFill>
        <p:spPr>
          <a:xfrm>
            <a:off x="6037262" y="1621068"/>
            <a:ext cx="2697164" cy="1773239"/>
          </a:xfrm>
          <a:prstGeom prst="rect">
            <a:avLst/>
          </a:prstGeom>
          <a:ln w="12700">
            <a:miter lim="400000"/>
          </a:ln>
        </p:spPr>
      </p:pic>
      <p:pic>
        <p:nvPicPr>
          <p:cNvPr id="434" name="Picture 8" descr="Picture 8"/>
          <p:cNvPicPr>
            <a:picLocks noChangeAspect="1"/>
          </p:cNvPicPr>
          <p:nvPr/>
        </p:nvPicPr>
        <p:blipFill>
          <a:blip r:embed="rId4">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Title 1"/>
          <p:cNvSpPr txBox="1">
            <a:spLocks noGrp="1"/>
          </p:cNvSpPr>
          <p:nvPr>
            <p:ph type="title"/>
          </p:nvPr>
        </p:nvSpPr>
        <p:spPr>
          <a:xfrm>
            <a:off x="457199" y="732219"/>
            <a:ext cx="7113794" cy="990602"/>
          </a:xfrm>
          <a:prstGeom prst="rect">
            <a:avLst/>
          </a:prstGeom>
        </p:spPr>
        <p:txBody>
          <a:bodyPr>
            <a:noAutofit/>
          </a:bodyPr>
          <a:lstStyle/>
          <a:p>
            <a:pPr defTabSz="607344">
              <a:defRPr sz="2916" spc="-81">
                <a:solidFill>
                  <a:srgbClr val="2D8D76"/>
                </a:solidFill>
              </a:defRPr>
            </a:pPr>
            <a:r>
              <a:rPr sz="3600" dirty="0"/>
              <a:t>Rebecca</a:t>
            </a:r>
            <a:br>
              <a:rPr dirty="0"/>
            </a:br>
            <a:r>
              <a:rPr sz="1620" i="1" spc="-81" dirty="0"/>
              <a:t>32 </a:t>
            </a:r>
            <a:r>
              <a:rPr sz="1620" i="1" spc="-81" dirty="0" err="1"/>
              <a:t>yo</a:t>
            </a:r>
            <a:r>
              <a:rPr sz="1620" i="1" spc="-81" dirty="0"/>
              <a:t> G3P2, 8 weeks LMP, fetal demise, 2 weeks of expectant management, requesting uterine aspiration</a:t>
            </a:r>
          </a:p>
        </p:txBody>
      </p:sp>
      <p:sp>
        <p:nvSpPr>
          <p:cNvPr id="439" name="Content Placeholder 2"/>
          <p:cNvSpPr txBox="1">
            <a:spLocks noGrp="1"/>
          </p:cNvSpPr>
          <p:nvPr>
            <p:ph type="body" idx="1"/>
          </p:nvPr>
        </p:nvSpPr>
        <p:spPr>
          <a:xfrm>
            <a:off x="457200" y="1977390"/>
            <a:ext cx="6504038" cy="4499610"/>
          </a:xfrm>
          <a:prstGeom prst="rect">
            <a:avLst/>
          </a:prstGeom>
        </p:spPr>
        <p:txBody>
          <a:bodyPr/>
          <a:lstStyle/>
          <a:p>
            <a:pPr marL="0" indent="0">
              <a:buSzTx/>
              <a:buNone/>
            </a:pPr>
            <a:r>
              <a:t>Rebecca is wanting to have her procedure right there in the ED, but she is concerned about the pain.</a:t>
            </a:r>
          </a:p>
          <a:p>
            <a:pPr>
              <a:buFontTx/>
              <a:buChar char="■"/>
            </a:pPr>
            <a:endParaRPr/>
          </a:p>
          <a:p>
            <a:pPr marL="0" indent="0">
              <a:buSzTx/>
              <a:buNone/>
            </a:pPr>
            <a:r>
              <a:t>Would it be different if she had presented directly to the emergency department for care?</a:t>
            </a:r>
          </a:p>
          <a:p>
            <a:pPr marL="0" indent="0">
              <a:buSzTx/>
              <a:buNone/>
            </a:pPr>
            <a:endParaRPr/>
          </a:p>
          <a:p>
            <a:pPr marL="0" indent="0">
              <a:buSzTx/>
              <a:buNone/>
            </a:pPr>
            <a:r>
              <a:t>What can you tell her about pain management in an outpatient clinic?</a:t>
            </a:r>
          </a:p>
        </p:txBody>
      </p:sp>
      <p:pic>
        <p:nvPicPr>
          <p:cNvPr id="440" name="Picture 3" descr="Picture 3"/>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pic>
        <p:nvPicPr>
          <p:cNvPr id="441" name="Picture 2" descr="Picture 2"/>
          <p:cNvPicPr>
            <a:picLocks noChangeAspect="1"/>
          </p:cNvPicPr>
          <p:nvPr/>
        </p:nvPicPr>
        <p:blipFill>
          <a:blip r:embed="rId3">
            <a:extLst/>
          </a:blip>
          <a:srcRect l="34212" r="23688" b="67742"/>
          <a:stretch>
            <a:fillRect/>
          </a:stretch>
        </p:blipFill>
        <p:spPr>
          <a:xfrm>
            <a:off x="7375562" y="732219"/>
            <a:ext cx="1435907" cy="1725847"/>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3" name="Rectangle 2"/>
          <p:cNvSpPr txBox="1">
            <a:spLocks noGrp="1"/>
          </p:cNvSpPr>
          <p:nvPr>
            <p:ph type="title" idx="4294967295"/>
          </p:nvPr>
        </p:nvSpPr>
        <p:spPr>
          <a:xfrm>
            <a:off x="191330" y="446190"/>
            <a:ext cx="8640762" cy="914401"/>
          </a:xfrm>
          <a:prstGeom prst="rect">
            <a:avLst/>
          </a:prstGeom>
        </p:spPr>
        <p:txBody>
          <a:bodyPr/>
          <a:lstStyle>
            <a:lvl1pPr>
              <a:defRPr sz="3600"/>
            </a:lvl1pPr>
          </a:lstStyle>
          <a:p>
            <a:r>
              <a:t>Pain Management Techniques</a:t>
            </a:r>
          </a:p>
        </p:txBody>
      </p:sp>
      <p:sp>
        <p:nvSpPr>
          <p:cNvPr id="444" name="Text Box 3"/>
          <p:cNvSpPr txBox="1"/>
          <p:nvPr/>
        </p:nvSpPr>
        <p:spPr>
          <a:xfrm>
            <a:off x="3389722" y="5689634"/>
            <a:ext cx="3453958" cy="7010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400" i="1">
                <a:latin typeface="Calibri"/>
                <a:ea typeface="Calibri"/>
                <a:cs typeface="Calibri"/>
                <a:sym typeface="Calibri"/>
              </a:defRPr>
            </a:pPr>
            <a:r>
              <a:t>Lichtengerg ES, et al. Contraception. 2001.</a:t>
            </a:r>
            <a:endParaRPr>
              <a:latin typeface="Garamond"/>
              <a:ea typeface="Garamond"/>
              <a:cs typeface="Garamond"/>
              <a:sym typeface="Garamond"/>
            </a:endParaRPr>
          </a:p>
          <a:p>
            <a:pPr>
              <a:defRPr sz="1400" i="1">
                <a:latin typeface="Calibri"/>
                <a:ea typeface="Calibri"/>
                <a:cs typeface="Calibri"/>
                <a:sym typeface="Calibri"/>
              </a:defRPr>
            </a:pPr>
            <a:r>
              <a:t>Good M, et al. Pain Manag Nurs. 2002.</a:t>
            </a:r>
          </a:p>
        </p:txBody>
      </p:sp>
      <p:sp>
        <p:nvSpPr>
          <p:cNvPr id="445" name="Rectangle 4"/>
          <p:cNvSpPr txBox="1"/>
          <p:nvPr/>
        </p:nvSpPr>
        <p:spPr>
          <a:xfrm>
            <a:off x="3698080" y="5128697"/>
            <a:ext cx="5134012" cy="71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2400">
                <a:latin typeface="Calibri"/>
                <a:ea typeface="Calibri"/>
                <a:cs typeface="Calibri"/>
                <a:sym typeface="Calibri"/>
              </a:defRPr>
            </a:lvl1pPr>
          </a:lstStyle>
          <a:p>
            <a:r>
              <a:t>Local (paracervical block with lidocaine)</a:t>
            </a:r>
          </a:p>
        </p:txBody>
      </p:sp>
      <p:sp>
        <p:nvSpPr>
          <p:cNvPr id="446" name="Rectangle 5"/>
          <p:cNvSpPr txBox="1"/>
          <p:nvPr/>
        </p:nvSpPr>
        <p:spPr>
          <a:xfrm>
            <a:off x="901777" y="1743554"/>
            <a:ext cx="2590106" cy="355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defRPr sz="2400">
                <a:latin typeface="Calibri"/>
                <a:ea typeface="Calibri"/>
                <a:cs typeface="Calibri"/>
                <a:sym typeface="Calibri"/>
              </a:defRPr>
            </a:lvl1pPr>
          </a:lstStyle>
          <a:p>
            <a:r>
              <a:t>General or nitrous </a:t>
            </a:r>
          </a:p>
        </p:txBody>
      </p:sp>
      <p:sp>
        <p:nvSpPr>
          <p:cNvPr id="447" name="Rectangle 6"/>
          <p:cNvSpPr txBox="1"/>
          <p:nvPr/>
        </p:nvSpPr>
        <p:spPr>
          <a:xfrm>
            <a:off x="511276" y="5005285"/>
            <a:ext cx="3046311" cy="106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2400">
                <a:latin typeface="Calibri"/>
                <a:ea typeface="Calibri"/>
                <a:cs typeface="Calibri"/>
                <a:sym typeface="Calibri"/>
              </a:defRPr>
            </a:pPr>
            <a:r>
              <a:t>Local + IV</a:t>
            </a:r>
            <a:endParaRPr>
              <a:latin typeface="Garamond"/>
              <a:ea typeface="Garamond"/>
              <a:cs typeface="Garamond"/>
              <a:sym typeface="Garamond"/>
            </a:endParaRPr>
          </a:p>
          <a:p>
            <a:pPr>
              <a:defRPr sz="2400">
                <a:latin typeface="Calibri"/>
                <a:ea typeface="Calibri"/>
                <a:cs typeface="Calibri"/>
                <a:sym typeface="Calibri"/>
              </a:defRPr>
            </a:pPr>
            <a:r>
              <a:t>(fentanyl +/- midazolam)</a:t>
            </a:r>
          </a:p>
        </p:txBody>
      </p:sp>
      <p:grpSp>
        <p:nvGrpSpPr>
          <p:cNvPr id="452" name="Group 11"/>
          <p:cNvGrpSpPr/>
          <p:nvPr/>
        </p:nvGrpSpPr>
        <p:grpSpPr>
          <a:xfrm>
            <a:off x="953493" y="2227626"/>
            <a:ext cx="3391344" cy="2999603"/>
            <a:chOff x="0" y="0"/>
            <a:chExt cx="3391342" cy="2999601"/>
          </a:xfrm>
        </p:grpSpPr>
        <p:pic>
          <p:nvPicPr>
            <p:cNvPr id="448" name="Picture 12" descr="Picture 12"/>
            <p:cNvPicPr>
              <a:picLocks noChangeAspect="1"/>
            </p:cNvPicPr>
            <p:nvPr/>
          </p:nvPicPr>
          <p:blipFill>
            <a:blip r:embed="rId3">
              <a:extLst/>
            </a:blip>
            <a:stretch>
              <a:fillRect/>
            </a:stretch>
          </p:blipFill>
          <p:spPr>
            <a:xfrm>
              <a:off x="-1" y="-1"/>
              <a:ext cx="3391344" cy="2999603"/>
            </a:xfrm>
            <a:prstGeom prst="rect">
              <a:avLst/>
            </a:prstGeom>
            <a:ln w="12700" cap="flat">
              <a:noFill/>
              <a:miter lim="400000"/>
            </a:ln>
            <a:effectLst/>
          </p:spPr>
        </p:pic>
        <p:sp>
          <p:nvSpPr>
            <p:cNvPr id="449" name="Rectangle 13"/>
            <p:cNvSpPr txBox="1"/>
            <p:nvPr/>
          </p:nvSpPr>
          <p:spPr>
            <a:xfrm>
              <a:off x="843978" y="198244"/>
              <a:ext cx="690497" cy="497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2800">
                  <a:solidFill>
                    <a:srgbClr val="FFFFFF"/>
                  </a:solidFill>
                  <a:latin typeface="Calibri"/>
                  <a:ea typeface="Calibri"/>
                  <a:cs typeface="Calibri"/>
                  <a:sym typeface="Calibri"/>
                </a:defRPr>
              </a:lvl1pPr>
            </a:lstStyle>
            <a:p>
              <a:r>
                <a:t>10%</a:t>
              </a:r>
            </a:p>
          </p:txBody>
        </p:sp>
        <p:sp>
          <p:nvSpPr>
            <p:cNvPr id="450" name="Rectangle 14"/>
            <p:cNvSpPr txBox="1"/>
            <p:nvPr/>
          </p:nvSpPr>
          <p:spPr>
            <a:xfrm>
              <a:off x="305498" y="1200144"/>
              <a:ext cx="690497" cy="497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2800">
                  <a:solidFill>
                    <a:srgbClr val="FFFFFF"/>
                  </a:solidFill>
                  <a:latin typeface="Calibri"/>
                  <a:ea typeface="Calibri"/>
                  <a:cs typeface="Calibri"/>
                  <a:sym typeface="Calibri"/>
                </a:defRPr>
              </a:lvl1pPr>
            </a:lstStyle>
            <a:p>
              <a:r>
                <a:t>32%</a:t>
              </a:r>
            </a:p>
          </p:txBody>
        </p:sp>
        <p:sp>
          <p:nvSpPr>
            <p:cNvPr id="451" name="Rectangle 15"/>
            <p:cNvSpPr txBox="1"/>
            <p:nvPr/>
          </p:nvSpPr>
          <p:spPr>
            <a:xfrm>
              <a:off x="2129231" y="1201669"/>
              <a:ext cx="690497" cy="4978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numCol="1" anchor="t">
              <a:spAutoFit/>
            </a:bodyPr>
            <a:lstStyle>
              <a:lvl1pPr>
                <a:defRPr sz="2800">
                  <a:solidFill>
                    <a:srgbClr val="FFFFFF"/>
                  </a:solidFill>
                  <a:latin typeface="Calibri"/>
                  <a:ea typeface="Calibri"/>
                  <a:cs typeface="Calibri"/>
                  <a:sym typeface="Calibri"/>
                </a:defRPr>
              </a:lvl1pPr>
            </a:lstStyle>
            <a:p>
              <a:r>
                <a:t>58%</a:t>
              </a:r>
            </a:p>
          </p:txBody>
        </p:sp>
      </p:grpSp>
      <p:sp>
        <p:nvSpPr>
          <p:cNvPr id="453" name="Rectangle 16"/>
          <p:cNvSpPr txBox="1"/>
          <p:nvPr/>
        </p:nvSpPr>
        <p:spPr>
          <a:xfrm>
            <a:off x="4892675" y="2297551"/>
            <a:ext cx="4180860" cy="20751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marL="342900" indent="-342900">
              <a:lnSpc>
                <a:spcPct val="90000"/>
              </a:lnSpc>
              <a:spcBef>
                <a:spcPts val="600"/>
              </a:spcBef>
              <a:defRPr sz="2400">
                <a:latin typeface="Calibri"/>
                <a:ea typeface="Calibri"/>
                <a:cs typeface="Calibri"/>
                <a:sym typeface="Calibri"/>
              </a:defRPr>
            </a:pPr>
            <a:r>
              <a:t>With addition of:</a:t>
            </a:r>
            <a:endParaRPr>
              <a:latin typeface="Garamond"/>
              <a:ea typeface="Garamond"/>
              <a:cs typeface="Garamond"/>
              <a:sym typeface="Garamond"/>
            </a:endParaRPr>
          </a:p>
          <a:p>
            <a:pPr marL="457200" lvl="1" indent="-182879">
              <a:spcBef>
                <a:spcPts val="400"/>
              </a:spcBef>
              <a:buClr>
                <a:schemeClr val="accent1"/>
              </a:buClr>
              <a:buSzPct val="85000"/>
              <a:buFont typeface="Arial"/>
              <a:buChar char="•"/>
              <a:defRPr sz="2000">
                <a:latin typeface="Calibri"/>
                <a:ea typeface="Calibri"/>
                <a:cs typeface="Calibri"/>
                <a:sym typeface="Calibri"/>
              </a:defRPr>
            </a:pPr>
            <a:r>
              <a:t>Respectful, informed, and supportive staff</a:t>
            </a:r>
            <a:endParaRPr sz="2800"/>
          </a:p>
          <a:p>
            <a:pPr marL="457200" lvl="1" indent="-182879">
              <a:spcBef>
                <a:spcPts val="400"/>
              </a:spcBef>
              <a:buClr>
                <a:schemeClr val="accent1"/>
              </a:buClr>
              <a:buSzPct val="85000"/>
              <a:buFont typeface="Arial"/>
              <a:buChar char="•"/>
              <a:defRPr sz="2000">
                <a:latin typeface="Calibri"/>
                <a:ea typeface="Calibri"/>
                <a:cs typeface="Calibri"/>
                <a:sym typeface="Calibri"/>
              </a:defRPr>
            </a:pPr>
            <a:r>
              <a:t>Focused breathing: 76%</a:t>
            </a:r>
            <a:endParaRPr>
              <a:latin typeface="Garamond"/>
              <a:ea typeface="Garamond"/>
              <a:cs typeface="Garamond"/>
              <a:sym typeface="Garamond"/>
            </a:endParaRPr>
          </a:p>
          <a:p>
            <a:pPr marL="457200" lvl="1" indent="-182879">
              <a:spcBef>
                <a:spcPts val="400"/>
              </a:spcBef>
              <a:buClr>
                <a:schemeClr val="accent1"/>
              </a:buClr>
              <a:buSzPct val="85000"/>
              <a:buFont typeface="Arial"/>
              <a:buChar char="•"/>
              <a:defRPr sz="2000">
                <a:latin typeface="Calibri"/>
                <a:ea typeface="Calibri"/>
                <a:cs typeface="Calibri"/>
                <a:sym typeface="Calibri"/>
              </a:defRPr>
            </a:pPr>
            <a:r>
              <a:t>Visualization: 31%</a:t>
            </a:r>
            <a:endParaRPr>
              <a:latin typeface="Garamond"/>
              <a:ea typeface="Garamond"/>
              <a:cs typeface="Garamond"/>
              <a:sym typeface="Garamond"/>
            </a:endParaRPr>
          </a:p>
          <a:p>
            <a:pPr marL="457200" lvl="1" indent="-182879">
              <a:spcBef>
                <a:spcPts val="400"/>
              </a:spcBef>
              <a:buClr>
                <a:schemeClr val="accent1"/>
              </a:buClr>
              <a:buSzPct val="85000"/>
              <a:buFont typeface="Arial"/>
              <a:buChar char="•"/>
              <a:defRPr sz="2000">
                <a:latin typeface="Calibri"/>
                <a:ea typeface="Calibri"/>
                <a:cs typeface="Calibri"/>
                <a:sym typeface="Calibri"/>
              </a:defRPr>
            </a:pPr>
            <a:r>
              <a:t>Localized massage: 14%</a:t>
            </a:r>
          </a:p>
        </p:txBody>
      </p:sp>
      <p:sp>
        <p:nvSpPr>
          <p:cNvPr id="454" name="Line 17"/>
          <p:cNvSpPr/>
          <p:nvPr/>
        </p:nvSpPr>
        <p:spPr>
          <a:xfrm flipV="1">
            <a:off x="1071563" y="4479923"/>
            <a:ext cx="274637" cy="549277"/>
          </a:xfrm>
          <a:prstGeom prst="line">
            <a:avLst/>
          </a:prstGeom>
          <a:ln>
            <a:solidFill>
              <a:srgbClr val="000000"/>
            </a:solidFill>
          </a:ln>
        </p:spPr>
        <p:txBody>
          <a:bodyPr lIns="45718" tIns="45718" rIns="45718" bIns="45718"/>
          <a:lstStyle/>
          <a:p>
            <a:endParaRPr/>
          </a:p>
        </p:txBody>
      </p:sp>
      <p:sp>
        <p:nvSpPr>
          <p:cNvPr id="455" name="Line 18"/>
          <p:cNvSpPr/>
          <p:nvPr/>
        </p:nvSpPr>
        <p:spPr>
          <a:xfrm>
            <a:off x="1829592" y="2082543"/>
            <a:ext cx="207965" cy="352427"/>
          </a:xfrm>
          <a:prstGeom prst="line">
            <a:avLst/>
          </a:prstGeom>
          <a:ln>
            <a:solidFill>
              <a:srgbClr val="000000"/>
            </a:solidFill>
          </a:ln>
        </p:spPr>
        <p:txBody>
          <a:bodyPr lIns="45718" tIns="45718" rIns="45718" bIns="45718"/>
          <a:lstStyle/>
          <a:p>
            <a:endParaRPr/>
          </a:p>
        </p:txBody>
      </p:sp>
      <p:sp>
        <p:nvSpPr>
          <p:cNvPr id="456" name="Line 19"/>
          <p:cNvSpPr/>
          <p:nvPr/>
        </p:nvSpPr>
        <p:spPr>
          <a:xfrm flipH="1" flipV="1">
            <a:off x="3698084" y="4589462"/>
            <a:ext cx="207962" cy="469902"/>
          </a:xfrm>
          <a:prstGeom prst="line">
            <a:avLst/>
          </a:prstGeom>
          <a:ln>
            <a:solidFill>
              <a:srgbClr val="000000"/>
            </a:solidFill>
          </a:ln>
        </p:spPr>
        <p:txBody>
          <a:bodyPr lIns="45718" tIns="45718" rIns="45718" bIns="45718"/>
          <a:lstStyle/>
          <a:p>
            <a:endParaRPr/>
          </a:p>
        </p:txBody>
      </p:sp>
      <p:pic>
        <p:nvPicPr>
          <p:cNvPr id="457" name="Picture 15" descr="Picture 15"/>
          <p:cNvPicPr>
            <a:picLocks noChangeAspect="1"/>
          </p:cNvPicPr>
          <p:nvPr/>
        </p:nvPicPr>
        <p:blipFill>
          <a:blip r:embed="rId4">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Title 1"/>
          <p:cNvSpPr txBox="1">
            <a:spLocks noGrp="1"/>
          </p:cNvSpPr>
          <p:nvPr>
            <p:ph type="title"/>
          </p:nvPr>
        </p:nvSpPr>
        <p:spPr>
          <a:xfrm>
            <a:off x="171450" y="376921"/>
            <a:ext cx="8801100" cy="990601"/>
          </a:xfrm>
          <a:prstGeom prst="rect">
            <a:avLst/>
          </a:prstGeom>
        </p:spPr>
        <p:txBody>
          <a:bodyPr/>
          <a:lstStyle>
            <a:lvl1pPr>
              <a:defRPr sz="3600"/>
            </a:lvl1pPr>
          </a:lstStyle>
          <a:p>
            <a:r>
              <a:t>Oral Pain Medications for Uterine Aspiration</a:t>
            </a:r>
          </a:p>
        </p:txBody>
      </p:sp>
      <p:sp>
        <p:nvSpPr>
          <p:cNvPr id="462" name="Content Placeholder 2"/>
          <p:cNvSpPr txBox="1">
            <a:spLocks noGrp="1"/>
          </p:cNvSpPr>
          <p:nvPr>
            <p:ph type="body" idx="1"/>
          </p:nvPr>
        </p:nvSpPr>
        <p:spPr>
          <a:xfrm>
            <a:off x="457200" y="1367520"/>
            <a:ext cx="8229600" cy="4876803"/>
          </a:xfrm>
          <a:prstGeom prst="rect">
            <a:avLst/>
          </a:prstGeom>
        </p:spPr>
        <p:txBody>
          <a:bodyPr/>
          <a:lstStyle/>
          <a:p>
            <a:r>
              <a:t>NSAID</a:t>
            </a:r>
          </a:p>
          <a:p>
            <a:pPr marL="457200" lvl="1" indent="-182879">
              <a:spcBef>
                <a:spcPts val="400"/>
              </a:spcBef>
              <a:defRPr sz="2000"/>
            </a:pPr>
            <a:r>
              <a:t>Ibuprofen 800 mg </a:t>
            </a:r>
          </a:p>
          <a:p>
            <a:pPr marL="457200" lvl="1" indent="-182879">
              <a:spcBef>
                <a:spcPts val="400"/>
              </a:spcBef>
              <a:defRPr sz="2000"/>
            </a:pPr>
            <a:r>
              <a:t>Naproxen 500 mg</a:t>
            </a:r>
          </a:p>
          <a:p>
            <a:pPr marL="457200" lvl="1" indent="-182879">
              <a:spcBef>
                <a:spcPts val="400"/>
              </a:spcBef>
              <a:defRPr sz="2000"/>
            </a:pPr>
            <a:endParaRPr/>
          </a:p>
          <a:p>
            <a:r>
              <a:t>Benzodiazepine</a:t>
            </a:r>
          </a:p>
          <a:p>
            <a:pPr marL="457200" lvl="1" indent="-182879">
              <a:spcBef>
                <a:spcPts val="400"/>
              </a:spcBef>
              <a:defRPr sz="2000"/>
            </a:pPr>
            <a:r>
              <a:t>Ativan 1-4 mg </a:t>
            </a:r>
          </a:p>
          <a:p>
            <a:pPr marL="457200" lvl="1" indent="-182879">
              <a:spcBef>
                <a:spcPts val="400"/>
              </a:spcBef>
              <a:defRPr sz="2000"/>
            </a:pPr>
            <a:r>
              <a:t>Valium 2-10 mg </a:t>
            </a:r>
          </a:p>
          <a:p>
            <a:pPr marL="457200" lvl="1" indent="-182879">
              <a:spcBef>
                <a:spcPts val="400"/>
              </a:spcBef>
              <a:defRPr sz="2000"/>
            </a:pPr>
            <a:endParaRPr/>
          </a:p>
          <a:p>
            <a:r>
              <a:t>Narcotic</a:t>
            </a:r>
          </a:p>
          <a:p>
            <a:pPr marL="457200" lvl="1" indent="-182879">
              <a:spcBef>
                <a:spcPts val="400"/>
              </a:spcBef>
              <a:defRPr sz="2000"/>
            </a:pPr>
            <a:r>
              <a:t>Not routinely recommended </a:t>
            </a:r>
          </a:p>
          <a:p>
            <a:pPr marL="457200" lvl="1" indent="-182879">
              <a:spcBef>
                <a:spcPts val="400"/>
              </a:spcBef>
              <a:defRPr sz="2000"/>
            </a:pPr>
            <a:r>
              <a:t>Doesn’t increase pain control</a:t>
            </a:r>
          </a:p>
          <a:p>
            <a:pPr marL="457200" lvl="1" indent="-182879">
              <a:spcBef>
                <a:spcPts val="400"/>
              </a:spcBef>
              <a:defRPr sz="2000"/>
            </a:pPr>
            <a:r>
              <a:t>Increases vomiting</a:t>
            </a:r>
          </a:p>
        </p:txBody>
      </p:sp>
      <p:sp>
        <p:nvSpPr>
          <p:cNvPr id="463" name="TextBox 3"/>
          <p:cNvSpPr txBox="1"/>
          <p:nvPr/>
        </p:nvSpPr>
        <p:spPr>
          <a:xfrm>
            <a:off x="171450" y="6119336"/>
            <a:ext cx="8515350"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400" i="1">
                <a:latin typeface="Calibri"/>
                <a:ea typeface="Calibri"/>
                <a:cs typeface="Calibri"/>
                <a:sym typeface="Calibri"/>
              </a:defRPr>
            </a:pPr>
            <a:r>
              <a:t>Micks E, et al. Hydrocodone-acetaminophen for pain control in first trimester surgical abortion: </a:t>
            </a:r>
            <a:endParaRPr>
              <a:latin typeface="Garamond"/>
              <a:ea typeface="Garamond"/>
              <a:cs typeface="Garamond"/>
              <a:sym typeface="Garamond"/>
            </a:endParaRPr>
          </a:p>
          <a:p>
            <a:pPr>
              <a:defRPr sz="1400" i="1">
                <a:latin typeface="Calibri"/>
                <a:ea typeface="Calibri"/>
                <a:cs typeface="Calibri"/>
                <a:sym typeface="Calibri"/>
              </a:defRPr>
            </a:pPr>
            <a:r>
              <a:t>a randomized controlled trial. Obstet Gynecol. 2012 Nov; 120(5): 1060-9.</a:t>
            </a:r>
          </a:p>
        </p:txBody>
      </p:sp>
      <p:pic>
        <p:nvPicPr>
          <p:cNvPr id="464" name="Picture 4" descr="Picture 4"/>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6" name="Rectangle 2"/>
          <p:cNvSpPr txBox="1">
            <a:spLocks noGrp="1"/>
          </p:cNvSpPr>
          <p:nvPr>
            <p:ph type="title" idx="4294967295"/>
          </p:nvPr>
        </p:nvSpPr>
        <p:spPr>
          <a:xfrm>
            <a:off x="349250" y="372961"/>
            <a:ext cx="8794750" cy="1143001"/>
          </a:xfrm>
          <a:prstGeom prst="rect">
            <a:avLst/>
          </a:prstGeom>
        </p:spPr>
        <p:txBody>
          <a:bodyPr/>
          <a:lstStyle>
            <a:lvl1pPr>
              <a:defRPr sz="3600"/>
            </a:lvl1pPr>
          </a:lstStyle>
          <a:p>
            <a:r>
              <a:t>Efficacy of Ancillary Anesthesia</a:t>
            </a:r>
          </a:p>
        </p:txBody>
      </p:sp>
      <p:sp>
        <p:nvSpPr>
          <p:cNvPr id="467" name="Rectangle 3"/>
          <p:cNvSpPr txBox="1">
            <a:spLocks noGrp="1"/>
          </p:cNvSpPr>
          <p:nvPr>
            <p:ph type="body" idx="4294967295"/>
          </p:nvPr>
        </p:nvSpPr>
        <p:spPr>
          <a:xfrm>
            <a:off x="442450" y="1619863"/>
            <a:ext cx="7620001" cy="4114803"/>
          </a:xfrm>
          <a:prstGeom prst="rect">
            <a:avLst/>
          </a:prstGeom>
        </p:spPr>
        <p:txBody>
          <a:bodyPr/>
          <a:lstStyle/>
          <a:p>
            <a:r>
              <a:t>Importance of psychological preparation and support </a:t>
            </a:r>
          </a:p>
          <a:p>
            <a:endParaRPr/>
          </a:p>
          <a:p>
            <a:r>
              <a:t>Music as analgesia for abortion patients receiving paracervical block </a:t>
            </a:r>
          </a:p>
          <a:p>
            <a:pPr marL="731519" lvl="2" indent="-182880">
              <a:spcBef>
                <a:spcPts val="400"/>
              </a:spcBef>
              <a:defRPr sz="1800"/>
            </a:pPr>
            <a:r>
              <a:t>85% who wore headphones rated pain as “0,” </a:t>
            </a:r>
          </a:p>
          <a:p>
            <a:pPr marL="731519" lvl="2" indent="-182880">
              <a:spcBef>
                <a:spcPts val="400"/>
              </a:spcBef>
              <a:defRPr sz="1800"/>
            </a:pPr>
            <a:r>
              <a:t>compared with 52% of controls</a:t>
            </a:r>
          </a:p>
          <a:p>
            <a:pPr>
              <a:defRPr sz="1800"/>
            </a:pPr>
            <a:endParaRPr/>
          </a:p>
          <a:p>
            <a:r>
              <a:t>Verbicaine (“Vocal Local”)/Distraction Therapy</a:t>
            </a:r>
          </a:p>
        </p:txBody>
      </p:sp>
      <p:sp>
        <p:nvSpPr>
          <p:cNvPr id="468" name="Text Box 4"/>
          <p:cNvSpPr txBox="1"/>
          <p:nvPr/>
        </p:nvSpPr>
        <p:spPr>
          <a:xfrm>
            <a:off x="662936" y="5778546"/>
            <a:ext cx="4114275"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400" i="1">
                <a:latin typeface="Calibri"/>
                <a:ea typeface="Calibri"/>
                <a:cs typeface="Calibri"/>
                <a:sym typeface="Calibri"/>
              </a:defRPr>
            </a:pPr>
            <a:r>
              <a:t>Shapiro AG, Cohen H. Contraception. 1975. </a:t>
            </a:r>
            <a:endParaRPr>
              <a:latin typeface="Garamond"/>
              <a:ea typeface="Garamond"/>
              <a:cs typeface="Garamond"/>
              <a:sym typeface="Garamond"/>
            </a:endParaRPr>
          </a:p>
          <a:p>
            <a:pPr>
              <a:defRPr sz="1400" i="1">
                <a:latin typeface="Calibri"/>
                <a:ea typeface="Calibri"/>
                <a:cs typeface="Calibri"/>
                <a:sym typeface="Calibri"/>
              </a:defRPr>
            </a:pPr>
            <a:r>
              <a:t>Stubblefield PG.Suppl Int J Gynecol Obstet. 1989.</a:t>
            </a:r>
          </a:p>
        </p:txBody>
      </p:sp>
      <p:pic>
        <p:nvPicPr>
          <p:cNvPr id="469" name="Picture 4" descr="Picture 4"/>
          <p:cNvPicPr>
            <a:picLocks noChangeAspect="1"/>
          </p:cNvPicPr>
          <p:nvPr/>
        </p:nvPicPr>
        <p:blipFill>
          <a:blip r:embed="rId3">
            <a:extLst/>
          </a:blip>
          <a:stretch>
            <a:fillRect/>
          </a:stretch>
        </p:blipFill>
        <p:spPr>
          <a:xfrm>
            <a:off x="7570992" y="5594555"/>
            <a:ext cx="1163435" cy="891203"/>
          </a:xfrm>
          <a:prstGeom prst="rect">
            <a:avLst/>
          </a:prstGeom>
          <a:ln w="12700">
            <a:miter lim="400000"/>
          </a:ln>
        </p:spPr>
      </p:pic>
      <p:pic>
        <p:nvPicPr>
          <p:cNvPr id="470" name="Picture 1" descr="Picture 1"/>
          <p:cNvPicPr>
            <a:picLocks noChangeAspect="1"/>
          </p:cNvPicPr>
          <p:nvPr/>
        </p:nvPicPr>
        <p:blipFill>
          <a:blip r:embed="rId4">
            <a:extLst/>
          </a:blip>
          <a:stretch>
            <a:fillRect/>
          </a:stretch>
        </p:blipFill>
        <p:spPr>
          <a:xfrm>
            <a:off x="6781596" y="2989134"/>
            <a:ext cx="1952829" cy="1625731"/>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6" name="Group 28"/>
          <p:cNvGrpSpPr/>
          <p:nvPr/>
        </p:nvGrpSpPr>
        <p:grpSpPr>
          <a:xfrm>
            <a:off x="3484202" y="1270810"/>
            <a:ext cx="5250224" cy="4035634"/>
            <a:chOff x="0" y="0"/>
            <a:chExt cx="5250222" cy="4035632"/>
          </a:xfrm>
        </p:grpSpPr>
        <p:pic>
          <p:nvPicPr>
            <p:cNvPr id="474" name="Picture 12" descr="Picture 12"/>
            <p:cNvPicPr>
              <a:picLocks noChangeAspect="1"/>
            </p:cNvPicPr>
            <p:nvPr/>
          </p:nvPicPr>
          <p:blipFill>
            <a:blip r:embed="rId3">
              <a:extLst/>
            </a:blip>
            <a:stretch>
              <a:fillRect/>
            </a:stretch>
          </p:blipFill>
          <p:spPr>
            <a:xfrm>
              <a:off x="0" y="-1"/>
              <a:ext cx="5250224" cy="4035634"/>
            </a:xfrm>
            <a:prstGeom prst="rect">
              <a:avLst/>
            </a:prstGeom>
            <a:ln w="12700" cap="flat">
              <a:noFill/>
              <a:miter lim="400000"/>
            </a:ln>
            <a:effectLst/>
          </p:spPr>
        </p:pic>
        <p:pic>
          <p:nvPicPr>
            <p:cNvPr id="475" name="Picture 2" descr="Picture 2"/>
            <p:cNvPicPr>
              <a:picLocks noChangeAspect="1"/>
            </p:cNvPicPr>
            <p:nvPr/>
          </p:nvPicPr>
          <p:blipFill>
            <a:blip r:embed="rId4">
              <a:extLst/>
            </a:blip>
            <a:stretch>
              <a:fillRect/>
            </a:stretch>
          </p:blipFill>
          <p:spPr>
            <a:xfrm>
              <a:off x="67253" y="65678"/>
              <a:ext cx="4978222" cy="3768538"/>
            </a:xfrm>
            <a:prstGeom prst="rect">
              <a:avLst/>
            </a:prstGeom>
            <a:ln w="12700" cap="flat">
              <a:noFill/>
              <a:miter lim="400000"/>
            </a:ln>
            <a:effectLst/>
          </p:spPr>
        </p:pic>
      </p:grpSp>
      <p:sp>
        <p:nvSpPr>
          <p:cNvPr id="477" name="Rectangle 3"/>
          <p:cNvSpPr txBox="1">
            <a:spLocks noGrp="1"/>
          </p:cNvSpPr>
          <p:nvPr>
            <p:ph type="title" idx="4294967295"/>
          </p:nvPr>
        </p:nvSpPr>
        <p:spPr>
          <a:xfrm>
            <a:off x="216310" y="294302"/>
            <a:ext cx="8229601" cy="1143001"/>
          </a:xfrm>
          <a:prstGeom prst="rect">
            <a:avLst/>
          </a:prstGeom>
        </p:spPr>
        <p:txBody>
          <a:bodyPr/>
          <a:lstStyle>
            <a:lvl1pPr>
              <a:defRPr sz="3600"/>
            </a:lvl1pPr>
          </a:lstStyle>
          <a:p>
            <a:r>
              <a:t>Paracervical Block</a:t>
            </a:r>
          </a:p>
        </p:txBody>
      </p:sp>
      <p:sp>
        <p:nvSpPr>
          <p:cNvPr id="478" name="Text Box 10"/>
          <p:cNvSpPr txBox="1"/>
          <p:nvPr/>
        </p:nvSpPr>
        <p:spPr>
          <a:xfrm>
            <a:off x="3556513" y="4047794"/>
            <a:ext cx="1793959" cy="383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r">
              <a:defRPr sz="2000" b="1">
                <a:solidFill>
                  <a:srgbClr val="1C0050"/>
                </a:solidFill>
                <a:latin typeface="Arial Narrow"/>
                <a:ea typeface="Arial Narrow"/>
                <a:cs typeface="Arial Narrow"/>
                <a:sym typeface="Arial Narrow"/>
              </a:defRPr>
            </a:lvl1pPr>
          </a:lstStyle>
          <a:p>
            <a:r>
              <a:t>Regular Injection</a:t>
            </a:r>
          </a:p>
        </p:txBody>
      </p:sp>
      <p:sp>
        <p:nvSpPr>
          <p:cNvPr id="479" name="Text Box 11"/>
          <p:cNvSpPr txBox="1"/>
          <p:nvPr/>
        </p:nvSpPr>
        <p:spPr>
          <a:xfrm>
            <a:off x="6624901" y="3709627"/>
            <a:ext cx="1527804" cy="383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r">
              <a:defRPr sz="2000" b="1">
                <a:solidFill>
                  <a:srgbClr val="1C0050"/>
                </a:solidFill>
                <a:latin typeface="Arial Narrow"/>
                <a:ea typeface="Arial Narrow"/>
                <a:cs typeface="Arial Narrow"/>
                <a:sym typeface="Arial Narrow"/>
              </a:defRPr>
            </a:lvl1pPr>
          </a:lstStyle>
          <a:p>
            <a:r>
              <a:t>Deep Injection</a:t>
            </a:r>
          </a:p>
        </p:txBody>
      </p:sp>
      <p:grpSp>
        <p:nvGrpSpPr>
          <p:cNvPr id="485" name="Group 29"/>
          <p:cNvGrpSpPr/>
          <p:nvPr/>
        </p:nvGrpSpPr>
        <p:grpSpPr>
          <a:xfrm>
            <a:off x="305157" y="1385556"/>
            <a:ext cx="2700342" cy="2662241"/>
            <a:chOff x="0" y="0"/>
            <a:chExt cx="2700340" cy="2662240"/>
          </a:xfrm>
        </p:grpSpPr>
        <p:pic>
          <p:nvPicPr>
            <p:cNvPr id="480" name="Picture 21" descr="Picture 21"/>
            <p:cNvPicPr>
              <a:picLocks noChangeAspect="1"/>
            </p:cNvPicPr>
            <p:nvPr/>
          </p:nvPicPr>
          <p:blipFill>
            <a:blip r:embed="rId3">
              <a:extLst/>
            </a:blip>
            <a:stretch>
              <a:fillRect/>
            </a:stretch>
          </p:blipFill>
          <p:spPr>
            <a:xfrm>
              <a:off x="0" y="0"/>
              <a:ext cx="2700342" cy="2662241"/>
            </a:xfrm>
            <a:prstGeom prst="rect">
              <a:avLst/>
            </a:prstGeom>
            <a:ln w="12700" cap="flat">
              <a:noFill/>
              <a:miter lim="400000"/>
            </a:ln>
            <a:effectLst/>
          </p:spPr>
        </p:pic>
        <p:grpSp>
          <p:nvGrpSpPr>
            <p:cNvPr id="484" name="Group 22"/>
            <p:cNvGrpSpPr/>
            <p:nvPr/>
          </p:nvGrpSpPr>
          <p:grpSpPr>
            <a:xfrm>
              <a:off x="55561" y="52386"/>
              <a:ext cx="2514607" cy="2471743"/>
              <a:chOff x="0" y="0"/>
              <a:chExt cx="2514605" cy="2471741"/>
            </a:xfrm>
          </p:grpSpPr>
          <p:pic>
            <p:nvPicPr>
              <p:cNvPr id="481" name="Picture 23" descr="Picture 23"/>
              <p:cNvPicPr>
                <a:picLocks noChangeAspect="1"/>
              </p:cNvPicPr>
              <p:nvPr/>
            </p:nvPicPr>
            <p:blipFill>
              <a:blip r:embed="rId5">
                <a:extLst/>
              </a:blip>
              <a:stretch>
                <a:fillRect/>
              </a:stretch>
            </p:blipFill>
            <p:spPr>
              <a:xfrm>
                <a:off x="-1" y="-1"/>
                <a:ext cx="2514606" cy="2471743"/>
              </a:xfrm>
              <a:prstGeom prst="rect">
                <a:avLst/>
              </a:prstGeom>
              <a:ln w="12700" cap="flat">
                <a:noFill/>
                <a:miter lim="400000"/>
              </a:ln>
              <a:effectLst/>
            </p:spPr>
          </p:pic>
          <p:sp>
            <p:nvSpPr>
              <p:cNvPr id="482" name="Line 24"/>
              <p:cNvSpPr/>
              <p:nvPr/>
            </p:nvSpPr>
            <p:spPr>
              <a:xfrm flipH="1" flipV="1">
                <a:off x="1972720" y="1850683"/>
                <a:ext cx="510780" cy="513387"/>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endParaRPr/>
              </a:p>
            </p:txBody>
          </p:sp>
          <p:sp>
            <p:nvSpPr>
              <p:cNvPr id="483" name="Line 25"/>
              <p:cNvSpPr/>
              <p:nvPr/>
            </p:nvSpPr>
            <p:spPr>
              <a:xfrm flipV="1">
                <a:off x="31104" y="1872530"/>
                <a:ext cx="518965" cy="491540"/>
              </a:xfrm>
              <a:prstGeom prst="line">
                <a:avLst/>
              </a:prstGeom>
              <a:noFill/>
              <a:ln w="9525" cap="flat">
                <a:solidFill>
                  <a:srgbClr val="000000"/>
                </a:solidFill>
                <a:prstDash val="solid"/>
                <a:round/>
                <a:tailEnd type="triangle" w="med" len="med"/>
              </a:ln>
              <a:effectLst/>
            </p:spPr>
            <p:txBody>
              <a:bodyPr wrap="square" lIns="45718" tIns="45718" rIns="45718" bIns="45718" numCol="1" anchor="t">
                <a:noAutofit/>
              </a:bodyPr>
              <a:lstStyle/>
              <a:p>
                <a:endParaRPr/>
              </a:p>
            </p:txBody>
          </p:sp>
        </p:grpSp>
      </p:grpSp>
      <p:sp>
        <p:nvSpPr>
          <p:cNvPr id="486" name="Text Box 26"/>
          <p:cNvSpPr txBox="1"/>
          <p:nvPr/>
        </p:nvSpPr>
        <p:spPr>
          <a:xfrm>
            <a:off x="305158" y="6186449"/>
            <a:ext cx="4123024"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sz="1400" i="1">
                <a:latin typeface="Calibri"/>
                <a:ea typeface="Calibri"/>
                <a:cs typeface="Calibri"/>
                <a:sym typeface="Calibri"/>
              </a:defRPr>
            </a:lvl1pPr>
          </a:lstStyle>
          <a:p>
            <a:r>
              <a:t>Castleman L, Mann C. 2002. Maltzer DS, et al. 1999.</a:t>
            </a:r>
          </a:p>
        </p:txBody>
      </p:sp>
      <p:pic>
        <p:nvPicPr>
          <p:cNvPr id="487" name="Picture 14" descr="Picture 14"/>
          <p:cNvPicPr>
            <a:picLocks noChangeAspect="1"/>
          </p:cNvPicPr>
          <p:nvPr/>
        </p:nvPicPr>
        <p:blipFill>
          <a:blip r:embed="rId6">
            <a:extLst/>
          </a:blip>
          <a:stretch>
            <a:fillRect/>
          </a:stretch>
        </p:blipFill>
        <p:spPr>
          <a:xfrm>
            <a:off x="7570992" y="5594555"/>
            <a:ext cx="1163435" cy="891203"/>
          </a:xfrm>
          <a:prstGeom prst="rect">
            <a:avLst/>
          </a:prstGeom>
          <a:ln w="12700">
            <a:miter lim="400000"/>
          </a:ln>
        </p:spPr>
      </p:pic>
      <p:sp>
        <p:nvSpPr>
          <p:cNvPr id="488" name="TextBox 1"/>
          <p:cNvSpPr txBox="1"/>
          <p:nvPr/>
        </p:nvSpPr>
        <p:spPr>
          <a:xfrm>
            <a:off x="214298" y="4593914"/>
            <a:ext cx="6878199" cy="1513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2400">
                <a:latin typeface="Calibri"/>
                <a:ea typeface="Calibri"/>
                <a:cs typeface="Calibri"/>
                <a:sym typeface="Calibri"/>
              </a:defRPr>
            </a:pPr>
            <a:r>
              <a:t>1% Lidocaine 20 cc block</a:t>
            </a:r>
            <a:endParaRPr>
              <a:latin typeface="Garamond"/>
              <a:ea typeface="Garamond"/>
              <a:cs typeface="Garamond"/>
              <a:sym typeface="Garamond"/>
            </a:endParaRPr>
          </a:p>
          <a:p>
            <a:pPr>
              <a:defRPr sz="2400">
                <a:latin typeface="Calibri"/>
                <a:ea typeface="Calibri"/>
                <a:cs typeface="Calibri"/>
                <a:sym typeface="Calibri"/>
              </a:defRPr>
            </a:pPr>
            <a:r>
              <a:t>1cc at 12:00</a:t>
            </a:r>
            <a:endParaRPr>
              <a:latin typeface="Garamond"/>
              <a:ea typeface="Garamond"/>
              <a:cs typeface="Garamond"/>
              <a:sym typeface="Garamond"/>
            </a:endParaRPr>
          </a:p>
          <a:p>
            <a:pPr>
              <a:defRPr sz="2400">
                <a:latin typeface="Calibri"/>
                <a:ea typeface="Calibri"/>
                <a:cs typeface="Calibri"/>
                <a:sym typeface="Calibri"/>
              </a:defRPr>
            </a:pPr>
            <a:r>
              <a:t>10 cc at 4:00 and 8:00</a:t>
            </a:r>
            <a:endParaRPr>
              <a:latin typeface="Garamond"/>
              <a:ea typeface="Garamond"/>
              <a:cs typeface="Garamond"/>
              <a:sym typeface="Garamond"/>
            </a:endParaRPr>
          </a:p>
          <a:p>
            <a:pPr>
              <a:defRPr sz="2400">
                <a:latin typeface="Calibri"/>
                <a:ea typeface="Calibri"/>
                <a:cs typeface="Calibri"/>
                <a:sym typeface="Calibri"/>
              </a:defRPr>
            </a:pPr>
            <a:r>
              <a:t>½ deep and ½ tracking  back through the cervix. </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Rectangle 2"/>
          <p:cNvSpPr txBox="1">
            <a:spLocks noGrp="1"/>
          </p:cNvSpPr>
          <p:nvPr>
            <p:ph type="title" idx="4294967295"/>
          </p:nvPr>
        </p:nvSpPr>
        <p:spPr>
          <a:xfrm>
            <a:off x="251030" y="315348"/>
            <a:ext cx="7319961" cy="1143001"/>
          </a:xfrm>
          <a:prstGeom prst="rect">
            <a:avLst/>
          </a:prstGeom>
        </p:spPr>
        <p:txBody>
          <a:bodyPr/>
          <a:lstStyle>
            <a:lvl1pPr>
              <a:defRPr sz="3600"/>
            </a:lvl1pPr>
          </a:lstStyle>
          <a:p>
            <a:r>
              <a:t>Sharp Curettage and Pain</a:t>
            </a:r>
          </a:p>
        </p:txBody>
      </p:sp>
      <p:sp>
        <p:nvSpPr>
          <p:cNvPr id="493" name="Rectangle 3"/>
          <p:cNvSpPr txBox="1">
            <a:spLocks noGrp="1"/>
          </p:cNvSpPr>
          <p:nvPr>
            <p:ph type="body" sz="half" idx="4294967295"/>
          </p:nvPr>
        </p:nvSpPr>
        <p:spPr>
          <a:xfrm>
            <a:off x="272001" y="1322386"/>
            <a:ext cx="4962528" cy="4114803"/>
          </a:xfrm>
          <a:prstGeom prst="rect">
            <a:avLst/>
          </a:prstGeom>
        </p:spPr>
        <p:txBody>
          <a:bodyPr/>
          <a:lstStyle/>
          <a:p>
            <a:pPr indent="0">
              <a:spcBef>
                <a:spcPts val="800"/>
              </a:spcBef>
              <a:defRPr sz="3600"/>
            </a:pPr>
            <a:r>
              <a:t> </a:t>
            </a:r>
            <a:r>
              <a:rPr sz="2800"/>
              <a:t>Requires increased dilatation </a:t>
            </a:r>
          </a:p>
          <a:p>
            <a:pPr indent="0">
              <a:spcBef>
                <a:spcPts val="600"/>
              </a:spcBef>
              <a:defRPr sz="2800"/>
            </a:pPr>
            <a:r>
              <a:t> Increases pain</a:t>
            </a:r>
          </a:p>
          <a:p>
            <a:pPr indent="0">
              <a:spcBef>
                <a:spcPts val="600"/>
              </a:spcBef>
              <a:defRPr sz="2800"/>
            </a:pPr>
            <a:r>
              <a:t> Not recommended for routine use after MUA </a:t>
            </a:r>
          </a:p>
        </p:txBody>
      </p:sp>
      <p:grpSp>
        <p:nvGrpSpPr>
          <p:cNvPr id="496" name="Group 4"/>
          <p:cNvGrpSpPr/>
          <p:nvPr/>
        </p:nvGrpSpPr>
        <p:grpSpPr>
          <a:xfrm>
            <a:off x="5538423" y="1185068"/>
            <a:ext cx="2941640" cy="4389441"/>
            <a:chOff x="0" y="0"/>
            <a:chExt cx="2941638" cy="4389439"/>
          </a:xfrm>
        </p:grpSpPr>
        <p:pic>
          <p:nvPicPr>
            <p:cNvPr id="494" name="Picture 5" descr="Picture 5"/>
            <p:cNvPicPr>
              <a:picLocks noChangeAspect="1"/>
            </p:cNvPicPr>
            <p:nvPr/>
          </p:nvPicPr>
          <p:blipFill>
            <a:blip r:embed="rId3">
              <a:extLst/>
            </a:blip>
            <a:stretch>
              <a:fillRect/>
            </a:stretch>
          </p:blipFill>
          <p:spPr>
            <a:xfrm>
              <a:off x="0" y="-1"/>
              <a:ext cx="2941639" cy="4389440"/>
            </a:xfrm>
            <a:prstGeom prst="rect">
              <a:avLst/>
            </a:prstGeom>
            <a:ln w="12700" cap="flat">
              <a:noFill/>
              <a:miter lim="400000"/>
            </a:ln>
            <a:effectLst/>
          </p:spPr>
        </p:pic>
        <p:pic>
          <p:nvPicPr>
            <p:cNvPr id="495" name="Object 6" descr="Object 6"/>
            <p:cNvPicPr>
              <a:picLocks noChangeAspect="1"/>
            </p:cNvPicPr>
            <p:nvPr/>
          </p:nvPicPr>
          <p:blipFill>
            <a:blip r:embed="rId4">
              <a:extLst/>
            </a:blip>
            <a:stretch>
              <a:fillRect/>
            </a:stretch>
          </p:blipFill>
          <p:spPr>
            <a:xfrm>
              <a:off x="128587" y="106362"/>
              <a:ext cx="2633665" cy="4078290"/>
            </a:xfrm>
            <a:prstGeom prst="rect">
              <a:avLst/>
            </a:prstGeom>
            <a:ln w="12700" cap="flat">
              <a:noFill/>
              <a:miter lim="400000"/>
            </a:ln>
            <a:effectLst/>
          </p:spPr>
        </p:pic>
      </p:grpSp>
      <p:sp>
        <p:nvSpPr>
          <p:cNvPr id="497" name="Text Box 7"/>
          <p:cNvSpPr txBox="1"/>
          <p:nvPr/>
        </p:nvSpPr>
        <p:spPr>
          <a:xfrm>
            <a:off x="454939" y="5778546"/>
            <a:ext cx="4092398"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400" i="1">
                <a:latin typeface="Calibri"/>
                <a:ea typeface="Calibri"/>
                <a:cs typeface="Calibri"/>
                <a:sym typeface="Calibri"/>
              </a:defRPr>
            </a:pPr>
            <a:r>
              <a:t>Forna F, Gulmezoglu AM. Cochrane Library. 2002.</a:t>
            </a:r>
            <a:endParaRPr>
              <a:latin typeface="Garamond"/>
              <a:ea typeface="Garamond"/>
              <a:cs typeface="Garamond"/>
              <a:sym typeface="Garamond"/>
            </a:endParaRPr>
          </a:p>
          <a:p>
            <a:pPr>
              <a:defRPr sz="1400" i="1">
                <a:latin typeface="Calibri"/>
                <a:ea typeface="Calibri"/>
                <a:cs typeface="Calibri"/>
                <a:sym typeface="Calibri"/>
              </a:defRPr>
            </a:pPr>
            <a:r>
              <a:t>WHO. 2003</a:t>
            </a:r>
          </a:p>
        </p:txBody>
      </p:sp>
      <p:pic>
        <p:nvPicPr>
          <p:cNvPr id="498" name="Picture 7" descr="Picture 7"/>
          <p:cNvPicPr>
            <a:picLocks noChangeAspect="1"/>
          </p:cNvPicPr>
          <p:nvPr/>
        </p:nvPicPr>
        <p:blipFill>
          <a:blip r:embed="rId5">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2" name="Rectangle 5"/>
          <p:cNvSpPr txBox="1">
            <a:spLocks noGrp="1"/>
          </p:cNvSpPr>
          <p:nvPr>
            <p:ph type="title" idx="4294967295"/>
          </p:nvPr>
        </p:nvSpPr>
        <p:spPr>
          <a:xfrm>
            <a:off x="292100" y="340032"/>
            <a:ext cx="7396161" cy="1143001"/>
          </a:xfrm>
          <a:prstGeom prst="rect">
            <a:avLst/>
          </a:prstGeom>
        </p:spPr>
        <p:txBody>
          <a:bodyPr/>
          <a:lstStyle>
            <a:lvl1pPr>
              <a:defRPr sz="3600"/>
            </a:lvl1pPr>
          </a:lstStyle>
          <a:p>
            <a:r>
              <a:t>Ultrasound and MUA</a:t>
            </a:r>
          </a:p>
        </p:txBody>
      </p:sp>
      <p:sp>
        <p:nvSpPr>
          <p:cNvPr id="503" name="Rectangle 6"/>
          <p:cNvSpPr txBox="1">
            <a:spLocks noGrp="1"/>
          </p:cNvSpPr>
          <p:nvPr>
            <p:ph type="body" sz="half" idx="4294967295"/>
          </p:nvPr>
        </p:nvSpPr>
        <p:spPr>
          <a:xfrm>
            <a:off x="0" y="1676400"/>
            <a:ext cx="4495799" cy="4114800"/>
          </a:xfrm>
          <a:prstGeom prst="rect">
            <a:avLst/>
          </a:prstGeom>
        </p:spPr>
        <p:txBody>
          <a:bodyPr/>
          <a:lstStyle/>
          <a:p>
            <a:pPr marL="457200" lvl="1" indent="0"/>
            <a:r>
              <a:t> Not required for MUA</a:t>
            </a:r>
            <a:endParaRPr sz="2000"/>
          </a:p>
          <a:p>
            <a:pPr marL="457200" lvl="1" indent="0"/>
            <a:r>
              <a:t> Used by some providers routinely</a:t>
            </a:r>
            <a:endParaRPr sz="2000"/>
          </a:p>
          <a:p>
            <a:pPr marL="457200" lvl="1" indent="0"/>
            <a:r>
              <a:t> Use contingent on provider preference and experience</a:t>
            </a:r>
            <a:endParaRPr sz="2000"/>
          </a:p>
          <a:p>
            <a:pPr marL="457200" lvl="1" indent="0">
              <a:spcBef>
                <a:spcPts val="400"/>
              </a:spcBef>
              <a:defRPr sz="2000"/>
            </a:pPr>
            <a:endParaRPr sz="2000"/>
          </a:p>
          <a:p>
            <a:pPr marL="457200" lvl="1" indent="0"/>
            <a:r>
              <a:t>You can use to help diagnose non-viable pregnancy prior to EPL management</a:t>
            </a:r>
          </a:p>
        </p:txBody>
      </p:sp>
      <p:grpSp>
        <p:nvGrpSpPr>
          <p:cNvPr id="506" name="Group 12"/>
          <p:cNvGrpSpPr/>
          <p:nvPr/>
        </p:nvGrpSpPr>
        <p:grpSpPr>
          <a:xfrm>
            <a:off x="4495798" y="1670050"/>
            <a:ext cx="4302127" cy="3127375"/>
            <a:chOff x="0" y="0"/>
            <a:chExt cx="4302126" cy="3127375"/>
          </a:xfrm>
        </p:grpSpPr>
        <p:pic>
          <p:nvPicPr>
            <p:cNvPr id="504" name="Picture 9" descr="Picture 9"/>
            <p:cNvPicPr>
              <a:picLocks noChangeAspect="1"/>
            </p:cNvPicPr>
            <p:nvPr/>
          </p:nvPicPr>
          <p:blipFill>
            <a:blip r:embed="rId3">
              <a:extLst/>
            </a:blip>
            <a:stretch>
              <a:fillRect/>
            </a:stretch>
          </p:blipFill>
          <p:spPr>
            <a:xfrm>
              <a:off x="0" y="0"/>
              <a:ext cx="4302127" cy="3127375"/>
            </a:xfrm>
            <a:prstGeom prst="rect">
              <a:avLst/>
            </a:prstGeom>
            <a:ln w="12700" cap="flat">
              <a:noFill/>
              <a:miter lim="400000"/>
            </a:ln>
            <a:effectLst/>
          </p:spPr>
        </p:pic>
        <p:pic>
          <p:nvPicPr>
            <p:cNvPr id="505" name="Picture 7" descr="Picture 7"/>
            <p:cNvPicPr>
              <a:picLocks noChangeAspect="1"/>
            </p:cNvPicPr>
            <p:nvPr/>
          </p:nvPicPr>
          <p:blipFill>
            <a:blip r:embed="rId4">
              <a:extLst/>
            </a:blip>
            <a:stretch>
              <a:fillRect/>
            </a:stretch>
          </p:blipFill>
          <p:spPr>
            <a:xfrm>
              <a:off x="90486" y="98424"/>
              <a:ext cx="4019554" cy="2835276"/>
            </a:xfrm>
            <a:prstGeom prst="rect">
              <a:avLst/>
            </a:prstGeom>
            <a:ln w="12700" cap="flat">
              <a:noFill/>
              <a:miter lim="400000"/>
            </a:ln>
            <a:effectLst/>
          </p:spPr>
        </p:pic>
      </p:grpSp>
      <p:sp>
        <p:nvSpPr>
          <p:cNvPr id="507" name="Text Box 11"/>
          <p:cNvSpPr txBox="1"/>
          <p:nvPr/>
        </p:nvSpPr>
        <p:spPr>
          <a:xfrm>
            <a:off x="537905" y="5886267"/>
            <a:ext cx="2752040" cy="294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400" i="1">
                <a:latin typeface="Calibri"/>
                <a:ea typeface="Calibri"/>
                <a:cs typeface="Calibri"/>
                <a:sym typeface="Calibri"/>
              </a:defRPr>
            </a:lvl1pPr>
          </a:lstStyle>
          <a:p>
            <a:r>
              <a:t>Word Health Organization. 2003.</a:t>
            </a:r>
          </a:p>
        </p:txBody>
      </p:sp>
      <p:pic>
        <p:nvPicPr>
          <p:cNvPr id="508" name="Picture 7" descr="Picture 7"/>
          <p:cNvPicPr>
            <a:picLocks noChangeAspect="1"/>
          </p:cNvPicPr>
          <p:nvPr/>
        </p:nvPicPr>
        <p:blipFill>
          <a:blip r:embed="rId5">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Title 1"/>
          <p:cNvSpPr txBox="1">
            <a:spLocks noGrp="1"/>
          </p:cNvSpPr>
          <p:nvPr>
            <p:ph type="title"/>
          </p:nvPr>
        </p:nvSpPr>
        <p:spPr>
          <a:xfrm>
            <a:off x="457198" y="732219"/>
            <a:ext cx="6769514" cy="990602"/>
          </a:xfrm>
          <a:prstGeom prst="rect">
            <a:avLst/>
          </a:prstGeom>
        </p:spPr>
        <p:txBody>
          <a:bodyPr>
            <a:normAutofit fontScale="90000"/>
          </a:bodyPr>
          <a:lstStyle/>
          <a:p>
            <a:pPr defTabSz="674004">
              <a:defRPr sz="2916" spc="-81">
                <a:solidFill>
                  <a:srgbClr val="2D8D76"/>
                </a:solidFill>
              </a:defRPr>
            </a:pPr>
            <a:r>
              <a:t>Rebecca</a:t>
            </a:r>
            <a:br/>
            <a:r>
              <a:rPr sz="1620" i="1" spc="-81"/>
              <a:t>32 yo G3P2, 8 weeks LMP, fetal demise, 2 weeks of expectant management, requesting uterine aspiration</a:t>
            </a:r>
          </a:p>
        </p:txBody>
      </p:sp>
      <p:sp>
        <p:nvSpPr>
          <p:cNvPr id="513" name="Content Placeholder 2"/>
          <p:cNvSpPr txBox="1">
            <a:spLocks noGrp="1"/>
          </p:cNvSpPr>
          <p:nvPr>
            <p:ph type="body" idx="1"/>
          </p:nvPr>
        </p:nvSpPr>
        <p:spPr>
          <a:xfrm>
            <a:off x="457198" y="1954529"/>
            <a:ext cx="6769514" cy="4522471"/>
          </a:xfrm>
          <a:prstGeom prst="rect">
            <a:avLst/>
          </a:prstGeom>
        </p:spPr>
        <p:txBody>
          <a:bodyPr/>
          <a:lstStyle/>
          <a:p>
            <a:pPr marL="0" indent="0">
              <a:buSzTx/>
              <a:buNone/>
            </a:pPr>
            <a:r>
              <a:t>Rebecca has her uterine aspiration with MUA procedure right then in the clinic.</a:t>
            </a:r>
          </a:p>
          <a:p>
            <a:pPr marL="0" indent="0">
              <a:buSzTx/>
              <a:buNone/>
            </a:pPr>
            <a:r>
              <a:t> </a:t>
            </a:r>
          </a:p>
          <a:p>
            <a:pPr marL="0" indent="0">
              <a:buSzTx/>
              <a:buNone/>
            </a:pPr>
            <a:r>
              <a:t>The procedure is uncomplicated and her questions after include:</a:t>
            </a:r>
          </a:p>
          <a:p>
            <a:pPr marL="0" indent="0">
              <a:buSzTx/>
              <a:buNone/>
            </a:pPr>
            <a:endParaRPr/>
          </a:p>
          <a:p>
            <a:pPr>
              <a:buSzTx/>
              <a:buNone/>
              <a:defRPr i="1"/>
            </a:pPr>
            <a:r>
              <a:t>		“Can I get pregnant right away?”</a:t>
            </a:r>
          </a:p>
          <a:p>
            <a:pPr>
              <a:buSzTx/>
              <a:buNone/>
              <a:defRPr i="1"/>
            </a:pPr>
            <a:r>
              <a:t>		“Am I at risk for another miscarriage?” </a:t>
            </a:r>
          </a:p>
        </p:txBody>
      </p:sp>
      <p:pic>
        <p:nvPicPr>
          <p:cNvPr id="514" name="Picture 3" descr="Picture 3"/>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pic>
        <p:nvPicPr>
          <p:cNvPr id="515" name="Picture 2" descr="Picture 2"/>
          <p:cNvPicPr>
            <a:picLocks noChangeAspect="1"/>
          </p:cNvPicPr>
          <p:nvPr/>
        </p:nvPicPr>
        <p:blipFill>
          <a:blip r:embed="rId3">
            <a:extLst/>
          </a:blip>
          <a:srcRect l="34212" r="23688" b="67742"/>
          <a:stretch>
            <a:fillRect/>
          </a:stretch>
        </p:blipFill>
        <p:spPr>
          <a:xfrm>
            <a:off x="7375562" y="732219"/>
            <a:ext cx="1435907" cy="172584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Screen Shot 2018-04-27 at 4.06.08 PM.png" descr="Screen Shot 2018-04-27 at 4.06.08 PM.png"/>
          <p:cNvPicPr>
            <a:picLocks noChangeAspect="1"/>
          </p:cNvPicPr>
          <p:nvPr/>
        </p:nvPicPr>
        <p:blipFill>
          <a:blip r:embed="rId3">
            <a:extLst/>
          </a:blip>
          <a:stretch>
            <a:fillRect/>
          </a:stretch>
        </p:blipFill>
        <p:spPr>
          <a:xfrm>
            <a:off x="4613978" y="3433240"/>
            <a:ext cx="4530022" cy="3424760"/>
          </a:xfrm>
          <a:prstGeom prst="rect">
            <a:avLst/>
          </a:prstGeom>
          <a:ln w="12700">
            <a:miter lim="400000"/>
          </a:ln>
        </p:spPr>
      </p:pic>
      <p:pic>
        <p:nvPicPr>
          <p:cNvPr id="156" name="Screen Shot 2018-04-27 at 3.54.17 PM.png" descr="Screen Shot 2018-04-27 at 3.54.17 PM.png"/>
          <p:cNvPicPr>
            <a:picLocks noChangeAspect="1"/>
          </p:cNvPicPr>
          <p:nvPr/>
        </p:nvPicPr>
        <p:blipFill>
          <a:blip r:embed="rId4">
            <a:extLst/>
          </a:blip>
          <a:stretch>
            <a:fillRect/>
          </a:stretch>
        </p:blipFill>
        <p:spPr>
          <a:xfrm>
            <a:off x="-515026" y="3707838"/>
            <a:ext cx="5216886" cy="3150162"/>
          </a:xfrm>
          <a:prstGeom prst="rect">
            <a:avLst/>
          </a:prstGeom>
          <a:ln w="12700">
            <a:miter lim="400000"/>
          </a:ln>
        </p:spPr>
      </p:pic>
      <p:pic>
        <p:nvPicPr>
          <p:cNvPr id="157" name="Screen Shot 2016-05-11 at 7.49.59 AM.png" descr="Screen Shot 2016-05-11 at 7.49.59 AM.png"/>
          <p:cNvPicPr>
            <a:picLocks noChangeAspect="1"/>
          </p:cNvPicPr>
          <p:nvPr/>
        </p:nvPicPr>
        <p:blipFill>
          <a:blip r:embed="rId5">
            <a:extLst/>
          </a:blip>
          <a:stretch>
            <a:fillRect/>
          </a:stretch>
        </p:blipFill>
        <p:spPr>
          <a:xfrm>
            <a:off x="4051112" y="580039"/>
            <a:ext cx="5409654" cy="3771872"/>
          </a:xfrm>
          <a:prstGeom prst="rect">
            <a:avLst/>
          </a:prstGeom>
          <a:ln w="12700">
            <a:miter lim="400000"/>
          </a:ln>
        </p:spPr>
      </p:pic>
      <p:pic>
        <p:nvPicPr>
          <p:cNvPr id="158" name="Screen Shot 2019-04-21 at 6.43.42 PM.png" descr="Screen Shot 2019-04-21 at 6.43.42 PM.png"/>
          <p:cNvPicPr>
            <a:picLocks noChangeAspect="1"/>
          </p:cNvPicPr>
          <p:nvPr/>
        </p:nvPicPr>
        <p:blipFill>
          <a:blip r:embed="rId6">
            <a:extLst/>
          </a:blip>
          <a:stretch>
            <a:fillRect/>
          </a:stretch>
        </p:blipFill>
        <p:spPr>
          <a:xfrm>
            <a:off x="-980509" y="580039"/>
            <a:ext cx="5690323" cy="3771872"/>
          </a:xfrm>
          <a:prstGeom prst="rect">
            <a:avLst/>
          </a:prstGeom>
          <a:ln w="12700">
            <a:miter lim="400000"/>
          </a:ln>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7" name="Picture 9" descr="Picture 9"/>
          <p:cNvPicPr>
            <a:picLocks noChangeAspect="1"/>
          </p:cNvPicPr>
          <p:nvPr/>
        </p:nvPicPr>
        <p:blipFill>
          <a:blip r:embed="rId2">
            <a:extLst/>
          </a:blip>
          <a:stretch>
            <a:fillRect/>
          </a:stretch>
        </p:blipFill>
        <p:spPr>
          <a:xfrm>
            <a:off x="1234972" y="1514053"/>
            <a:ext cx="6653828" cy="4164549"/>
          </a:xfrm>
          <a:prstGeom prst="rect">
            <a:avLst/>
          </a:prstGeom>
          <a:ln w="12700">
            <a:miter lim="400000"/>
          </a:ln>
        </p:spPr>
      </p:pic>
      <p:sp>
        <p:nvSpPr>
          <p:cNvPr id="518" name="Rectangle 2"/>
          <p:cNvSpPr txBox="1">
            <a:spLocks noGrp="1"/>
          </p:cNvSpPr>
          <p:nvPr>
            <p:ph type="title"/>
          </p:nvPr>
        </p:nvSpPr>
        <p:spPr>
          <a:xfrm>
            <a:off x="222762" y="545537"/>
            <a:ext cx="8229601" cy="1143001"/>
          </a:xfrm>
          <a:prstGeom prst="rect">
            <a:avLst/>
          </a:prstGeom>
        </p:spPr>
        <p:txBody>
          <a:bodyPr anchor="t"/>
          <a:lstStyle/>
          <a:p>
            <a:pPr>
              <a:lnSpc>
                <a:spcPct val="95000"/>
              </a:lnSpc>
              <a:defRPr sz="3600"/>
            </a:pPr>
            <a:r>
              <a:t>Future Miscarriage Risk</a:t>
            </a:r>
            <a:br/>
            <a:endParaRPr/>
          </a:p>
        </p:txBody>
      </p:sp>
      <p:sp>
        <p:nvSpPr>
          <p:cNvPr id="519" name="Text Box 6"/>
          <p:cNvSpPr txBox="1"/>
          <p:nvPr/>
        </p:nvSpPr>
        <p:spPr>
          <a:xfrm>
            <a:off x="2545368" y="3334716"/>
            <a:ext cx="714185"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a:defRPr sz="2400" b="1">
                <a:solidFill>
                  <a:srgbClr val="808080"/>
                </a:solidFill>
              </a:defRPr>
            </a:lvl1pPr>
          </a:lstStyle>
          <a:p>
            <a:r>
              <a:t>20%</a:t>
            </a:r>
          </a:p>
        </p:txBody>
      </p:sp>
      <p:sp>
        <p:nvSpPr>
          <p:cNvPr id="520" name="Text Box 7"/>
          <p:cNvSpPr txBox="1"/>
          <p:nvPr/>
        </p:nvSpPr>
        <p:spPr>
          <a:xfrm>
            <a:off x="4539012" y="2751269"/>
            <a:ext cx="714186"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a:defRPr sz="2400" b="1">
                <a:solidFill>
                  <a:srgbClr val="808080"/>
                </a:solidFill>
              </a:defRPr>
            </a:lvl1pPr>
          </a:lstStyle>
          <a:p>
            <a:r>
              <a:t>28%</a:t>
            </a:r>
          </a:p>
        </p:txBody>
      </p:sp>
      <p:sp>
        <p:nvSpPr>
          <p:cNvPr id="521" name="Text Box 8"/>
          <p:cNvSpPr txBox="1"/>
          <p:nvPr/>
        </p:nvSpPr>
        <p:spPr>
          <a:xfrm>
            <a:off x="6542257" y="1691557"/>
            <a:ext cx="714185"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ctr">
              <a:defRPr sz="2400" b="1">
                <a:solidFill>
                  <a:srgbClr val="808080"/>
                </a:solidFill>
              </a:defRPr>
            </a:lvl1pPr>
          </a:lstStyle>
          <a:p>
            <a:r>
              <a:t>43%</a:t>
            </a:r>
          </a:p>
        </p:txBody>
      </p:sp>
      <p:pic>
        <p:nvPicPr>
          <p:cNvPr id="522" name="Picture 6" descr="Picture 6"/>
          <p:cNvPicPr>
            <a:picLocks noChangeAspect="1"/>
          </p:cNvPicPr>
          <p:nvPr/>
        </p:nvPicPr>
        <p:blipFill>
          <a:blip r:embed="rId3">
            <a:extLst/>
          </a:blip>
          <a:stretch>
            <a:fillRect/>
          </a:stretch>
        </p:blipFill>
        <p:spPr>
          <a:xfrm>
            <a:off x="7581878" y="5790496"/>
            <a:ext cx="1163435" cy="891205"/>
          </a:xfrm>
          <a:prstGeom prst="rect">
            <a:avLst/>
          </a:prstGeom>
          <a:ln w="12700">
            <a:miter lim="400000"/>
          </a:ln>
        </p:spPr>
      </p:pic>
      <p:sp>
        <p:nvSpPr>
          <p:cNvPr id="523" name="Text Box 7"/>
          <p:cNvSpPr txBox="1"/>
          <p:nvPr/>
        </p:nvSpPr>
        <p:spPr>
          <a:xfrm>
            <a:off x="471873" y="5987177"/>
            <a:ext cx="6818433"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pPr>
              <a:defRPr sz="1400" i="1">
                <a:latin typeface="Calibri"/>
                <a:ea typeface="Calibri"/>
                <a:cs typeface="Calibri"/>
                <a:sym typeface="Calibri"/>
              </a:defRPr>
            </a:pPr>
            <a:r>
              <a:t>Regan L, et al. Influence of past reproductive performance on risk of spontaneous </a:t>
            </a:r>
          </a:p>
          <a:p>
            <a:pPr>
              <a:defRPr sz="1400" i="1">
                <a:latin typeface="Calibri"/>
                <a:ea typeface="Calibri"/>
                <a:cs typeface="Calibri"/>
                <a:sym typeface="Calibri"/>
              </a:defRPr>
            </a:pPr>
            <a:r>
              <a:t>abortion. BMJ. 1989</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Rectangle 2"/>
          <p:cNvSpPr txBox="1">
            <a:spLocks noGrp="1"/>
          </p:cNvSpPr>
          <p:nvPr>
            <p:ph type="title"/>
          </p:nvPr>
        </p:nvSpPr>
        <p:spPr>
          <a:xfrm>
            <a:off x="238121" y="631902"/>
            <a:ext cx="8220076" cy="800103"/>
          </a:xfrm>
          <a:prstGeom prst="rect">
            <a:avLst/>
          </a:prstGeom>
        </p:spPr>
        <p:txBody>
          <a:bodyPr anchor="t">
            <a:noAutofit/>
          </a:bodyPr>
          <a:lstStyle/>
          <a:p>
            <a:pPr defTabSz="422817">
              <a:lnSpc>
                <a:spcPct val="95000"/>
              </a:lnSpc>
              <a:defRPr sz="2448" spc="-68"/>
            </a:pPr>
            <a:r>
              <a:rPr sz="3600" dirty="0"/>
              <a:t>Post Early Pregnancy Loss Care</a:t>
            </a:r>
          </a:p>
        </p:txBody>
      </p:sp>
      <p:sp>
        <p:nvSpPr>
          <p:cNvPr id="526" name="Rectangle 3"/>
          <p:cNvSpPr txBox="1">
            <a:spLocks noGrp="1"/>
          </p:cNvSpPr>
          <p:nvPr>
            <p:ph type="body" idx="1"/>
          </p:nvPr>
        </p:nvSpPr>
        <p:spPr>
          <a:xfrm>
            <a:off x="685800" y="1524000"/>
            <a:ext cx="8229600" cy="4525963"/>
          </a:xfrm>
          <a:prstGeom prst="rect">
            <a:avLst/>
          </a:prstGeom>
        </p:spPr>
        <p:txBody>
          <a:bodyPr/>
          <a:lstStyle/>
          <a:p>
            <a:r>
              <a:t>Rhogam at time of diagnosis or surgery</a:t>
            </a:r>
          </a:p>
          <a:p>
            <a:r>
              <a:t>No evidence for delaying conception</a:t>
            </a:r>
          </a:p>
          <a:p>
            <a:r>
              <a:t>Initiate contraception upon completion </a:t>
            </a:r>
            <a:br/>
            <a:r>
              <a:t>of procedure (even IUDs!)</a:t>
            </a:r>
          </a:p>
          <a:p>
            <a:r>
              <a:t>Expect light-moderate bleeding for 2 weeks </a:t>
            </a:r>
          </a:p>
          <a:p>
            <a:r>
              <a:t>Menses return after 6 weeks</a:t>
            </a:r>
          </a:p>
          <a:p>
            <a:r>
              <a:t>Negative ßhCG values after 2–4 weeks</a:t>
            </a:r>
          </a:p>
          <a:p>
            <a:r>
              <a:t>Appropriate grief counseling</a:t>
            </a:r>
          </a:p>
        </p:txBody>
      </p:sp>
      <p:sp>
        <p:nvSpPr>
          <p:cNvPr id="527" name="Text Box 4"/>
          <p:cNvSpPr txBox="1"/>
          <p:nvPr/>
        </p:nvSpPr>
        <p:spPr>
          <a:xfrm>
            <a:off x="715961" y="5778546"/>
            <a:ext cx="7742236" cy="497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400" i="1">
                <a:latin typeface="Calibri"/>
                <a:ea typeface="Calibri"/>
                <a:cs typeface="Calibri"/>
                <a:sym typeface="Calibri"/>
              </a:defRPr>
            </a:pPr>
            <a:r>
              <a:t>Goldstein R, Am J Obstet. Gynecol 2002; Wyss P, J Perinat Med 1994; </a:t>
            </a:r>
            <a:br/>
            <a:r>
              <a:t>Grimes D, Cochrane Database Syst Rev 2000</a:t>
            </a:r>
          </a:p>
        </p:txBody>
      </p:sp>
      <p:pic>
        <p:nvPicPr>
          <p:cNvPr id="528" name="Picture 4" descr="Picture 4"/>
          <p:cNvPicPr>
            <a:picLocks noChangeAspect="1"/>
          </p:cNvPicPr>
          <p:nvPr/>
        </p:nvPicPr>
        <p:blipFill>
          <a:blip r:embed="rId2">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0" name="Rectangle 4"/>
          <p:cNvSpPr txBox="1">
            <a:spLocks noGrp="1"/>
          </p:cNvSpPr>
          <p:nvPr>
            <p:ph type="title" idx="4294967295"/>
          </p:nvPr>
        </p:nvSpPr>
        <p:spPr>
          <a:xfrm>
            <a:off x="220456" y="353295"/>
            <a:ext cx="8815391" cy="1143001"/>
          </a:xfrm>
          <a:prstGeom prst="rect">
            <a:avLst/>
          </a:prstGeom>
        </p:spPr>
        <p:txBody>
          <a:bodyPr/>
          <a:lstStyle>
            <a:lvl1pPr>
              <a:defRPr sz="3600"/>
            </a:lvl1pPr>
          </a:lstStyle>
          <a:p>
            <a:r>
              <a:rPr dirty="0"/>
              <a:t>When Women Should Contact Clinician</a:t>
            </a:r>
          </a:p>
        </p:txBody>
      </p:sp>
      <p:sp>
        <p:nvSpPr>
          <p:cNvPr id="531" name="Rectangle 5"/>
          <p:cNvSpPr txBox="1">
            <a:spLocks noGrp="1"/>
          </p:cNvSpPr>
          <p:nvPr>
            <p:ph type="body" idx="4294967295"/>
          </p:nvPr>
        </p:nvSpPr>
        <p:spPr>
          <a:xfrm>
            <a:off x="269694" y="1551036"/>
            <a:ext cx="7696201" cy="4114803"/>
          </a:xfrm>
          <a:prstGeom prst="rect">
            <a:avLst/>
          </a:prstGeom>
        </p:spPr>
        <p:txBody>
          <a:bodyPr/>
          <a:lstStyle/>
          <a:p>
            <a:pPr marL="457200" lvl="1" indent="-182879"/>
            <a:r>
              <a:t>Heavy bleeding with dizziness, lightheadedness</a:t>
            </a:r>
            <a:endParaRPr sz="2000"/>
          </a:p>
          <a:p>
            <a:pPr marL="457200" lvl="1" indent="-182879"/>
            <a:r>
              <a:t>Worsening pain not relieved with medication</a:t>
            </a:r>
            <a:endParaRPr sz="2000"/>
          </a:p>
          <a:p>
            <a:pPr marL="457200" lvl="1" indent="-182879"/>
            <a:r>
              <a:t>Flu-like symptoms lasting &gt;24 hours</a:t>
            </a:r>
            <a:endParaRPr sz="2000"/>
          </a:p>
          <a:p>
            <a:pPr marL="457200" lvl="1" indent="-182879"/>
            <a:r>
              <a:t>Fever or chills</a:t>
            </a:r>
            <a:endParaRPr sz="2000"/>
          </a:p>
          <a:p>
            <a:pPr marL="457200" lvl="1" indent="-182879"/>
            <a:r>
              <a:t>Syncope</a:t>
            </a:r>
            <a:endParaRPr sz="2000"/>
          </a:p>
          <a:p>
            <a:pPr marL="457200" lvl="1" indent="-182879"/>
            <a:r>
              <a:t>Any questions</a:t>
            </a:r>
          </a:p>
        </p:txBody>
      </p:sp>
      <p:pic>
        <p:nvPicPr>
          <p:cNvPr id="532" name="Picture 3" descr="Picture 3"/>
          <p:cNvPicPr>
            <a:picLocks noChangeAspect="1"/>
          </p:cNvPicPr>
          <p:nvPr/>
        </p:nvPicPr>
        <p:blipFill>
          <a:blip r:embed="rId3">
            <a:extLst/>
          </a:blip>
          <a:stretch>
            <a:fillRect/>
          </a:stretch>
        </p:blipFill>
        <p:spPr>
          <a:xfrm>
            <a:off x="7570992" y="5594555"/>
            <a:ext cx="1163435" cy="89120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Screen Shot 2018-04-27 at 3.35.24 PM.png" descr="Screen Shot 2018-04-27 at 3.35.24 PM.png"/>
          <p:cNvPicPr>
            <a:picLocks noChangeAspect="1"/>
          </p:cNvPicPr>
          <p:nvPr/>
        </p:nvPicPr>
        <p:blipFill>
          <a:blip r:embed="rId3">
            <a:extLst/>
          </a:blip>
          <a:stretch>
            <a:fillRect/>
          </a:stretch>
        </p:blipFill>
        <p:spPr>
          <a:xfrm>
            <a:off x="4332713" y="3406368"/>
            <a:ext cx="5275020" cy="3530208"/>
          </a:xfrm>
          <a:prstGeom prst="rect">
            <a:avLst/>
          </a:prstGeom>
          <a:ln w="12700">
            <a:miter lim="400000"/>
          </a:ln>
        </p:spPr>
      </p:pic>
      <p:pic>
        <p:nvPicPr>
          <p:cNvPr id="163" name="Screen Shot 2018-04-27 at 3.41.39 PM.png" descr="Screen Shot 2018-04-27 at 3.41.39 PM.png"/>
          <p:cNvPicPr>
            <a:picLocks noChangeAspect="1"/>
          </p:cNvPicPr>
          <p:nvPr/>
        </p:nvPicPr>
        <p:blipFill>
          <a:blip r:embed="rId4">
            <a:extLst/>
          </a:blip>
          <a:stretch>
            <a:fillRect/>
          </a:stretch>
        </p:blipFill>
        <p:spPr>
          <a:xfrm>
            <a:off x="109992" y="3429872"/>
            <a:ext cx="4723349" cy="3483201"/>
          </a:xfrm>
          <a:prstGeom prst="rect">
            <a:avLst/>
          </a:prstGeom>
          <a:ln w="12700">
            <a:miter lim="400000"/>
          </a:ln>
        </p:spPr>
      </p:pic>
      <p:pic>
        <p:nvPicPr>
          <p:cNvPr id="164" name="Screen Shot 2018-04-27 at 3.34.14 PM.png" descr="Screen Shot 2018-04-27 at 3.34.14 PM.png"/>
          <p:cNvPicPr>
            <a:picLocks noChangeAspect="1"/>
          </p:cNvPicPr>
          <p:nvPr/>
        </p:nvPicPr>
        <p:blipFill>
          <a:blip r:embed="rId5">
            <a:extLst/>
          </a:blip>
          <a:stretch>
            <a:fillRect/>
          </a:stretch>
        </p:blipFill>
        <p:spPr>
          <a:xfrm>
            <a:off x="-1075072" y="579894"/>
            <a:ext cx="5323361" cy="3585570"/>
          </a:xfrm>
          <a:prstGeom prst="rect">
            <a:avLst/>
          </a:prstGeom>
          <a:ln w="12700">
            <a:miter lim="400000"/>
          </a:ln>
        </p:spPr>
      </p:pic>
      <p:pic>
        <p:nvPicPr>
          <p:cNvPr id="165" name="Screen Shot 2018-04-27 at 3.38.04 PM.png" descr="Screen Shot 2018-04-27 at 3.38.04 PM.png"/>
          <p:cNvPicPr>
            <a:picLocks noChangeAspect="1"/>
          </p:cNvPicPr>
          <p:nvPr/>
        </p:nvPicPr>
        <p:blipFill>
          <a:blip r:embed="rId6">
            <a:extLst/>
          </a:blip>
          <a:stretch>
            <a:fillRect/>
          </a:stretch>
        </p:blipFill>
        <p:spPr>
          <a:xfrm>
            <a:off x="3647663" y="579894"/>
            <a:ext cx="5803621" cy="358557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Screen Shot 2016-05-11 at 4.33.53 AM.png" descr="Screen Shot 2016-05-11 at 4.33.53 AM.png"/>
          <p:cNvPicPr>
            <a:picLocks noChangeAspect="1"/>
          </p:cNvPicPr>
          <p:nvPr/>
        </p:nvPicPr>
        <p:blipFill>
          <a:blip r:embed="rId3">
            <a:extLst/>
          </a:blip>
          <a:stretch>
            <a:fillRect/>
          </a:stretch>
        </p:blipFill>
        <p:spPr>
          <a:xfrm>
            <a:off x="6879080" y="2619550"/>
            <a:ext cx="1007609" cy="1767354"/>
          </a:xfrm>
          <a:prstGeom prst="rect">
            <a:avLst/>
          </a:prstGeom>
          <a:ln w="12700">
            <a:miter lim="400000"/>
          </a:ln>
        </p:spPr>
      </p:pic>
      <p:sp>
        <p:nvSpPr>
          <p:cNvPr id="170" name="Shape 137"/>
          <p:cNvSpPr txBox="1">
            <a:spLocks noGrp="1"/>
          </p:cNvSpPr>
          <p:nvPr>
            <p:ph type="title"/>
          </p:nvPr>
        </p:nvSpPr>
        <p:spPr>
          <a:xfrm>
            <a:off x="1634893" y="938020"/>
            <a:ext cx="6839914" cy="2321720"/>
          </a:xfrm>
          <a:prstGeom prst="rect">
            <a:avLst/>
          </a:prstGeom>
        </p:spPr>
        <p:txBody>
          <a:bodyPr/>
          <a:lstStyle>
            <a:lvl1pPr>
              <a:defRPr sz="5300" spc="-300">
                <a:solidFill>
                  <a:srgbClr val="000000"/>
                </a:solidFill>
              </a:defRPr>
            </a:lvl1pPr>
          </a:lstStyle>
          <a:p>
            <a:r>
              <a:t>PREGNANT + BLEEDING</a:t>
            </a:r>
          </a:p>
        </p:txBody>
      </p:sp>
      <p:pic>
        <p:nvPicPr>
          <p:cNvPr id="171" name="Screen Shot 2016-05-11 at 7.07.03 AM.png" descr="Screen Shot 2016-05-11 at 7.07.03 AM.png"/>
          <p:cNvPicPr>
            <a:picLocks noChangeAspect="1"/>
          </p:cNvPicPr>
          <p:nvPr/>
        </p:nvPicPr>
        <p:blipFill>
          <a:blip r:embed="rId4">
            <a:extLst/>
          </a:blip>
          <a:stretch>
            <a:fillRect/>
          </a:stretch>
        </p:blipFill>
        <p:spPr>
          <a:xfrm>
            <a:off x="977788" y="1254620"/>
            <a:ext cx="611376" cy="2248609"/>
          </a:xfrm>
          <a:prstGeom prst="rect">
            <a:avLst/>
          </a:prstGeom>
          <a:ln w="12700">
            <a:miter lim="400000"/>
          </a:ln>
        </p:spPr>
      </p:pic>
      <p:sp>
        <p:nvSpPr>
          <p:cNvPr id="172" name="Shape 154"/>
          <p:cNvSpPr txBox="1"/>
          <p:nvPr/>
        </p:nvSpPr>
        <p:spPr>
          <a:xfrm>
            <a:off x="1634893" y="3831999"/>
            <a:ext cx="3906821" cy="1875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normAutofit/>
          </a:bodyPr>
          <a:lstStyle/>
          <a:p>
            <a:pPr defTabSz="572516">
              <a:lnSpc>
                <a:spcPct val="150000"/>
              </a:lnSpc>
              <a:buClr>
                <a:srgbClr val="000000"/>
              </a:buClr>
              <a:buSzPct val="100000"/>
              <a:buChar char="•"/>
              <a:defRPr sz="2500">
                <a:latin typeface="Calibri"/>
                <a:ea typeface="Calibri"/>
                <a:cs typeface="Calibri"/>
                <a:sym typeface="Calibri"/>
              </a:defRPr>
            </a:pPr>
            <a:r>
              <a:t>1.6% of chief complaints</a:t>
            </a:r>
          </a:p>
          <a:p>
            <a:pPr defTabSz="572516">
              <a:lnSpc>
                <a:spcPct val="150000"/>
              </a:lnSpc>
              <a:buClr>
                <a:srgbClr val="000000"/>
              </a:buClr>
              <a:buSzPct val="100000"/>
              <a:buChar char="•"/>
              <a:defRPr sz="2500">
                <a:latin typeface="Calibri"/>
                <a:ea typeface="Calibri"/>
                <a:cs typeface="Calibri"/>
                <a:sym typeface="Calibri"/>
              </a:defRPr>
            </a:pPr>
            <a:r>
              <a:t>500,000 annual ED visits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Screen Shot 2019-03-09 at 1.22.29 PM.png" descr="Screen Shot 2019-03-09 at 1.22.29 PM.png"/>
          <p:cNvPicPr>
            <a:picLocks noChangeAspect="1"/>
          </p:cNvPicPr>
          <p:nvPr/>
        </p:nvPicPr>
        <p:blipFill>
          <a:blip r:embed="rId3">
            <a:extLst/>
          </a:blip>
          <a:stretch>
            <a:fillRect/>
          </a:stretch>
        </p:blipFill>
        <p:spPr>
          <a:xfrm>
            <a:off x="1880849" y="1471697"/>
            <a:ext cx="5382302" cy="3023209"/>
          </a:xfrm>
          <a:prstGeom prst="rect">
            <a:avLst/>
          </a:prstGeom>
          <a:ln w="12700">
            <a:miter lim="400000"/>
          </a:ln>
        </p:spPr>
      </p:pic>
      <p:sp>
        <p:nvSpPr>
          <p:cNvPr id="177" name="Miscarriage is frustrating."/>
          <p:cNvSpPr txBox="1">
            <a:spLocks noGrp="1"/>
          </p:cNvSpPr>
          <p:nvPr>
            <p:ph type="title" idx="4294967295"/>
          </p:nvPr>
        </p:nvSpPr>
        <p:spPr>
          <a:xfrm>
            <a:off x="2014684" y="3914133"/>
            <a:ext cx="5382301" cy="2321721"/>
          </a:xfrm>
          <a:prstGeom prst="rect">
            <a:avLst/>
          </a:prstGeom>
        </p:spPr>
        <p:txBody>
          <a:bodyPr/>
          <a:lstStyle>
            <a:lvl1pPr>
              <a:defRPr sz="4100" spc="-232">
                <a:solidFill>
                  <a:srgbClr val="000000"/>
                </a:solidFill>
              </a:defRPr>
            </a:lvl1pPr>
          </a:lstStyle>
          <a:p>
            <a:r>
              <a:t>Miscarriage is frustrating.</a:t>
            </a:r>
          </a:p>
        </p:txBody>
      </p:sp>
    </p:spTree>
  </p:cSld>
  <p:clrMapOvr>
    <a:masterClrMapping/>
  </p:clrMapOvr>
  <p:transition spd="med"/>
</p:sld>
</file>

<file path=ppt/theme/theme1.xml><?xml version="1.0" encoding="utf-8"?>
<a:theme xmlns:a="http://schemas.openxmlformats.org/drawingml/2006/main" name="Clarity">
  <a:themeElements>
    <a:clrScheme name="Clarity">
      <a:dk1>
        <a:srgbClr val="000000"/>
      </a:dk1>
      <a:lt1>
        <a:srgbClr val="FFFFFF"/>
      </a:lt1>
      <a:dk2>
        <a:srgbClr val="A7A7A7"/>
      </a:dk2>
      <a:lt2>
        <a:srgbClr val="535353"/>
      </a:lt2>
      <a:accent1>
        <a:srgbClr val="93A299"/>
      </a:accent1>
      <a:accent2>
        <a:srgbClr val="CF543F"/>
      </a:accent2>
      <a:accent3>
        <a:srgbClr val="B5AE53"/>
      </a:accent3>
      <a:accent4>
        <a:srgbClr val="848058"/>
      </a:accent4>
      <a:accent5>
        <a:srgbClr val="E8B54D"/>
      </a:accent5>
      <a:accent6>
        <a:srgbClr val="786C71"/>
      </a:accent6>
      <a:hlink>
        <a:srgbClr val="0000FF"/>
      </a:hlink>
      <a:folHlink>
        <a:srgbClr val="FF00FF"/>
      </a:folHlink>
    </a:clrScheme>
    <a:fontScheme name="Clarity">
      <a:majorFont>
        <a:latin typeface="Arial"/>
        <a:ea typeface="Arial"/>
        <a:cs typeface="Arial"/>
      </a:majorFont>
      <a:minorFont>
        <a:latin typeface="Helvetica"/>
        <a:ea typeface="Helvetica"/>
        <a:cs typeface="Helvetica"/>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larity">
  <a:themeElements>
    <a:clrScheme name="Clarity">
      <a:dk1>
        <a:srgbClr val="000000"/>
      </a:dk1>
      <a:lt1>
        <a:srgbClr val="FFFFFF"/>
      </a:lt1>
      <a:dk2>
        <a:srgbClr val="A7A7A7"/>
      </a:dk2>
      <a:lt2>
        <a:srgbClr val="535353"/>
      </a:lt2>
      <a:accent1>
        <a:srgbClr val="93A299"/>
      </a:accent1>
      <a:accent2>
        <a:srgbClr val="CF543F"/>
      </a:accent2>
      <a:accent3>
        <a:srgbClr val="B5AE53"/>
      </a:accent3>
      <a:accent4>
        <a:srgbClr val="848058"/>
      </a:accent4>
      <a:accent5>
        <a:srgbClr val="E8B54D"/>
      </a:accent5>
      <a:accent6>
        <a:srgbClr val="786C71"/>
      </a:accent6>
      <a:hlink>
        <a:srgbClr val="0000FF"/>
      </a:hlink>
      <a:folHlink>
        <a:srgbClr val="FF00FF"/>
      </a:folHlink>
    </a:clrScheme>
    <a:fontScheme name="Clarity">
      <a:majorFont>
        <a:latin typeface="Arial"/>
        <a:ea typeface="Arial"/>
        <a:cs typeface="Arial"/>
      </a:majorFont>
      <a:minorFont>
        <a:latin typeface="Helvetica"/>
        <a:ea typeface="Helvetica"/>
        <a:cs typeface="Helvetica"/>
      </a:minorFont>
    </a:fontScheme>
    <a:fmtScheme name="Clarit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2700000" rotWithShape="0">
            <a:srgbClr val="000000">
              <a:alpha val="6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TotalTime>
  <Words>6171</Words>
  <Application>Microsoft Macintosh PowerPoint</Application>
  <PresentationFormat>On-screen Show (4:3)</PresentationFormat>
  <Paragraphs>574</Paragraphs>
  <Slides>62</Slides>
  <Notes>27</Notes>
  <HiddenSlides>13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Arial Narrow</vt:lpstr>
      <vt:lpstr>Calibri</vt:lpstr>
      <vt:lpstr>Garamond</vt:lpstr>
      <vt:lpstr>Helvetica</vt:lpstr>
      <vt:lpstr>Helvetica Neue</vt:lpstr>
      <vt:lpstr>Helvetica Neue Medium</vt:lpstr>
      <vt:lpstr>Symbol</vt:lpstr>
      <vt:lpstr>Times</vt:lpstr>
      <vt:lpstr>Clarity</vt:lpstr>
      <vt:lpstr> Do Nothing,  Do Something, Aspirate: Management Of Early Pregnancy Loss</vt:lpstr>
      <vt:lpstr>Disclosure Information and Conflicts of Interest </vt:lpstr>
      <vt:lpstr>Objectives</vt:lpstr>
      <vt:lpstr>Nomenclature </vt:lpstr>
      <vt:lpstr>Background  </vt:lpstr>
      <vt:lpstr>PowerPoint Presentation</vt:lpstr>
      <vt:lpstr>PowerPoint Presentation</vt:lpstr>
      <vt:lpstr>PREGNANT + BLEEDING</vt:lpstr>
      <vt:lpstr>Miscarriage is frustrating.</vt:lpstr>
      <vt:lpstr>Samantha </vt:lpstr>
      <vt:lpstr>Risk Factors for EPL </vt:lpstr>
      <vt:lpstr>Etiology </vt:lpstr>
      <vt:lpstr>Normal Implantation and Development </vt:lpstr>
      <vt:lpstr>Ultrasound Dating in Normal Pregnancy </vt:lpstr>
      <vt:lpstr>Clinical Presentation of EPL </vt:lpstr>
      <vt:lpstr>PowerPoint Presentation</vt:lpstr>
      <vt:lpstr>Samantha 26 yo G2P1, CRL of 7mm, no cardiac activity </vt:lpstr>
      <vt:lpstr>Management Options </vt:lpstr>
      <vt:lpstr>Do Nothing Expectant Management</vt:lpstr>
      <vt:lpstr>Pain Management</vt:lpstr>
      <vt:lpstr>Outcomes Expectant Management</vt:lpstr>
      <vt:lpstr>What is Success? Definitions Used in Studies</vt:lpstr>
      <vt:lpstr>Problems with ET Cut-off</vt:lpstr>
      <vt:lpstr>When to Intervene for Expectant Management</vt:lpstr>
      <vt:lpstr>Samantha 26 yo G2P1, CRL of 7mm but no cardiac activity</vt:lpstr>
      <vt:lpstr>Do Something Medical Management</vt:lpstr>
      <vt:lpstr>Medical Management Requirement for Therapy</vt:lpstr>
      <vt:lpstr>Misoprostol</vt:lpstr>
      <vt:lpstr>Why Misoprostol? </vt:lpstr>
      <vt:lpstr>Misoprostol Dosing Medical Management</vt:lpstr>
      <vt:lpstr>Uterine Activity Over 5 Hours Misoprostol by Route of Administration</vt:lpstr>
      <vt:lpstr>Side Effects and Complications Misoprostol vs. Placebo</vt:lpstr>
      <vt:lpstr>PowerPoint Presentation</vt:lpstr>
      <vt:lpstr>Mifepristone and Misoprostol Medical Management EPL</vt:lpstr>
      <vt:lpstr>Methotrexate and Misoprostol Medical Management</vt:lpstr>
      <vt:lpstr>Samantha 26 yo G2P1, CRL of 7mm, no cardiac activity</vt:lpstr>
      <vt:lpstr>Samantha 26 yo G2P1, CRL of 7mm but no cardiac activity</vt:lpstr>
      <vt:lpstr>Rebecca</vt:lpstr>
      <vt:lpstr>Rebecca 32 yo G3P2, 8 weeks LMP, fetal demise, 2 weeks of expectant management, requesting uterine aspiration</vt:lpstr>
      <vt:lpstr>Uterine Aspiration Management Early Pregnancy Loss</vt:lpstr>
      <vt:lpstr>Uterine Aspiration Management Early Pregnancy Loss  </vt:lpstr>
      <vt:lpstr>Infection Prophylaxis Uterine Aspiration Management</vt:lpstr>
      <vt:lpstr>PowerPoint Presentation</vt:lpstr>
      <vt:lpstr>Cost Analysis </vt:lpstr>
      <vt:lpstr>Advantages of Keeping Treatment in the ED Setting</vt:lpstr>
      <vt:lpstr>Advantages of Keeping Treatment in the ED Setting</vt:lpstr>
      <vt:lpstr>PowerPoint Presentation</vt:lpstr>
      <vt:lpstr>Use Outpatient/ED Management Cautiously in Women with…</vt:lpstr>
      <vt:lpstr>What is a Manual Uterine Aspirator?</vt:lpstr>
      <vt:lpstr>MUA Instruments</vt:lpstr>
      <vt:lpstr>Complications with MUA</vt:lpstr>
      <vt:lpstr>Rebecca 32 yo G3P2, 8 weeks LMP, fetal demise, 2 weeks of expectant management, requesting uterine aspiration</vt:lpstr>
      <vt:lpstr>Pain Management Techniques</vt:lpstr>
      <vt:lpstr>Oral Pain Medications for Uterine Aspiration</vt:lpstr>
      <vt:lpstr>Efficacy of Ancillary Anesthesia</vt:lpstr>
      <vt:lpstr>Paracervical Block</vt:lpstr>
      <vt:lpstr>Sharp Curettage and Pain</vt:lpstr>
      <vt:lpstr>Ultrasound and MUA</vt:lpstr>
      <vt:lpstr>Rebecca 32 yo G3P2, 8 weeks LMP, fetal demise, 2 weeks of expectant management, requesting uterine aspiration</vt:lpstr>
      <vt:lpstr>Future Miscarriage Risk </vt:lpstr>
      <vt:lpstr>Post Early Pregnancy Loss Care</vt:lpstr>
      <vt:lpstr>When Women Should Contact Clinician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Nothing,  Do Something, Aspirate: Management Of Early Pregnancy Loss</dc:title>
  <dc:creator>Prager, Sarah W</dc:creator>
  <cp:lastModifiedBy>Erin McCoy</cp:lastModifiedBy>
  <cp:revision>9</cp:revision>
  <dcterms:modified xsi:type="dcterms:W3CDTF">2019-09-05T19:25:29Z</dcterms:modified>
</cp:coreProperties>
</file>